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 id="2147483678" r:id="rId4"/>
  </p:sldMasterIdLst>
  <p:notesMasterIdLst>
    <p:notesMasterId r:id="rId24"/>
  </p:notesMasterIdLst>
  <p:sldIdLst>
    <p:sldId id="256" r:id="rId5"/>
    <p:sldId id="295" r:id="rId6"/>
    <p:sldId id="292" r:id="rId7"/>
    <p:sldId id="293" r:id="rId8"/>
    <p:sldId id="294" r:id="rId9"/>
    <p:sldId id="276" r:id="rId10"/>
    <p:sldId id="278" r:id="rId11"/>
    <p:sldId id="279" r:id="rId12"/>
    <p:sldId id="280" r:id="rId13"/>
    <p:sldId id="281" r:id="rId14"/>
    <p:sldId id="282" r:id="rId15"/>
    <p:sldId id="283" r:id="rId16"/>
    <p:sldId id="284" r:id="rId17"/>
    <p:sldId id="285" r:id="rId18"/>
    <p:sldId id="286" r:id="rId19"/>
    <p:sldId id="288" r:id="rId20"/>
    <p:sldId id="289" r:id="rId21"/>
    <p:sldId id="290" r:id="rId22"/>
    <p:sldId id="29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96E"/>
    <a:srgbClr val="053E87"/>
    <a:srgbClr val="FF7D1E"/>
    <a:srgbClr val="E4E4E6"/>
    <a:srgbClr val="F9CF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p:restoredTop sz="94674"/>
  </p:normalViewPr>
  <p:slideViewPr>
    <p:cSldViewPr snapToGrid="0" snapToObjects="1">
      <p:cViewPr varScale="1">
        <p:scale>
          <a:sx n="124" d="100"/>
          <a:sy n="124" d="100"/>
        </p:scale>
        <p:origin x="220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59C7B-24B4-AE4D-98F2-B7F34037632F}" type="datetimeFigureOut">
              <a:rPr lang="en-US" smtClean="0"/>
              <a:t>6/28/18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68CB6-DC7A-D24E-83FF-2A4E69D6B42C}" type="slidenum">
              <a:rPr lang="en-US" smtClean="0"/>
              <a:t>‹#›</a:t>
            </a:fld>
            <a:endParaRPr lang="en-US" dirty="0"/>
          </a:p>
        </p:txBody>
      </p:sp>
    </p:spTree>
    <p:extLst>
      <p:ext uri="{BB962C8B-B14F-4D97-AF65-F5344CB8AC3E}">
        <p14:creationId xmlns:p14="http://schemas.microsoft.com/office/powerpoint/2010/main" val="105818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all" baseline="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p:cNvSpPr>
            <a:spLocks noGrp="1"/>
          </p:cNvSpPr>
          <p:nvPr>
            <p:ph type="dt" sz="half" idx="10"/>
          </p:nvPr>
        </p:nvSpPr>
        <p:spPr/>
        <p:txBody>
          <a:bodyPr/>
          <a:lstStyle/>
          <a:p>
            <a:fld id="{C2344AEE-3A1B-C54A-8076-7694C2F4DC1C}" type="datetimeFigureOut">
              <a:rPr lang="en-US" smtClean="0"/>
              <a:t>6/28/18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22995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6/28/18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538791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6/28/18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2660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382" y="3699905"/>
            <a:ext cx="7401206" cy="1020014"/>
          </a:xfrm>
        </p:spPr>
        <p:txBody>
          <a:bodyPr anchor="t"/>
          <a:lstStyle>
            <a:lvl1pPr algn="l">
              <a:defRPr sz="3200" baseline="0"/>
            </a:lvl1pPr>
          </a:lstStyle>
          <a:p>
            <a:r>
              <a:rPr lang="en-US" dirty="0"/>
              <a:t>Click to edit Master title style</a:t>
            </a:r>
          </a:p>
        </p:txBody>
      </p:sp>
      <p:sp>
        <p:nvSpPr>
          <p:cNvPr id="3" name="Text Placeholder 2"/>
          <p:cNvSpPr>
            <a:spLocks noGrp="1"/>
          </p:cNvSpPr>
          <p:nvPr>
            <p:ph type="body" idx="1"/>
          </p:nvPr>
        </p:nvSpPr>
        <p:spPr>
          <a:xfrm>
            <a:off x="1109382" y="2115205"/>
            <a:ext cx="7401206" cy="1500187"/>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6/28/18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3761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6/28/18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62698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6/28/18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0858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6/28/18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9938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6/28/18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3685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6/28/18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19363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6/28/18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a:t>Click to edit Master title style</a:t>
            </a:r>
          </a:p>
        </p:txBody>
      </p:sp>
      <p:sp>
        <p:nvSpPr>
          <p:cNvPr id="11"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77702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122363"/>
            <a:ext cx="5314950"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2686050" y="3602038"/>
            <a:ext cx="53149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6/28/18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6/28/18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916985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6/28/18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86050" y="4661368"/>
            <a:ext cx="5824538" cy="1416704"/>
          </a:xfrm>
        </p:spPr>
        <p:txBody>
          <a:bodyPr anchor="t"/>
          <a:lstStyle>
            <a:lvl1pPr algn="l">
              <a:defRPr sz="3200" baseline="0"/>
            </a:lvl1pPr>
          </a:lstStyle>
          <a:p>
            <a:r>
              <a:rPr lang="en-US" dirty="0"/>
              <a:t>Click to edit Master title style</a:t>
            </a:r>
          </a:p>
        </p:txBody>
      </p:sp>
      <p:sp>
        <p:nvSpPr>
          <p:cNvPr id="3" name="Text Placeholder 2"/>
          <p:cNvSpPr>
            <a:spLocks noGrp="1"/>
          </p:cNvSpPr>
          <p:nvPr>
            <p:ph type="body" idx="1"/>
          </p:nvPr>
        </p:nvSpPr>
        <p:spPr>
          <a:xfrm>
            <a:off x="2686050" y="3062288"/>
            <a:ext cx="5824538" cy="1500187"/>
          </a:xfrm>
        </p:spPr>
        <p:txBody>
          <a:bodyPr anchor="b"/>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6/28/18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86050" y="1825625"/>
            <a:ext cx="274320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715000" y="1825625"/>
            <a:ext cx="28003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6/28/18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050" y="365125"/>
            <a:ext cx="5830888" cy="1325563"/>
          </a:xfrm>
        </p:spPr>
        <p:txBody>
          <a:bodyPr/>
          <a:lstStyle/>
          <a:p>
            <a:r>
              <a:rPr lang="en-US"/>
              <a:t>Click to edit Master title style</a:t>
            </a:r>
          </a:p>
        </p:txBody>
      </p:sp>
      <p:sp>
        <p:nvSpPr>
          <p:cNvPr id="3" name="Text Placeholder 2"/>
          <p:cNvSpPr>
            <a:spLocks noGrp="1"/>
          </p:cNvSpPr>
          <p:nvPr>
            <p:ph type="body" idx="1"/>
          </p:nvPr>
        </p:nvSpPr>
        <p:spPr>
          <a:xfrm>
            <a:off x="2686050" y="1681163"/>
            <a:ext cx="2743200"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86050" y="2505075"/>
            <a:ext cx="2743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85183" y="1690688"/>
            <a:ext cx="283016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85183" y="2514600"/>
            <a:ext cx="283016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6/28/18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6/28/18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6/28/18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5600700" y="599627"/>
            <a:ext cx="2914650" cy="5261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6/28/18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00700" y="599627"/>
            <a:ext cx="2914650" cy="5261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6/28/18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a:t>Click to edit Master title style</a:t>
            </a:r>
          </a:p>
        </p:txBody>
      </p:sp>
      <p:sp>
        <p:nvSpPr>
          <p:cNvPr id="11"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137" y="1122363"/>
            <a:ext cx="7966213"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549137" y="3602038"/>
            <a:ext cx="79662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6/28/18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6/28/18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fld id="{C2344AEE-3A1B-C54A-8076-7694C2F4DC1C}" type="datetimeFigureOut">
              <a:rPr lang="en-US" smtClean="0"/>
              <a:t>6/28/18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743451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4876" y="4654645"/>
            <a:ext cx="7145712" cy="1490662"/>
          </a:xfrm>
        </p:spPr>
        <p:txBody>
          <a:bodyPr anchor="t"/>
          <a:lstStyle>
            <a:lvl1pPr algn="l" fontAlgn="t">
              <a:defRPr sz="3200" baseline="0"/>
            </a:lvl1pPr>
          </a:lstStyle>
          <a:p>
            <a:r>
              <a:rPr lang="en-US" dirty="0"/>
              <a:t>Click to edit Master title style</a:t>
            </a:r>
          </a:p>
        </p:txBody>
      </p:sp>
      <p:sp>
        <p:nvSpPr>
          <p:cNvPr id="3" name="Text Placeholder 2"/>
          <p:cNvSpPr>
            <a:spLocks noGrp="1"/>
          </p:cNvSpPr>
          <p:nvPr>
            <p:ph type="body" idx="1"/>
          </p:nvPr>
        </p:nvSpPr>
        <p:spPr>
          <a:xfrm>
            <a:off x="1364876" y="3062288"/>
            <a:ext cx="7145712" cy="1500187"/>
          </a:xfrm>
        </p:spPr>
        <p:txBody>
          <a:bodyPr anchor="b"/>
          <a:lstStyle>
            <a:lvl1pPr marL="0" indent="0" algn="l" fontAlgn="b">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6/28/18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49137" y="2179075"/>
            <a:ext cx="3903593" cy="39978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1270" y="2179075"/>
            <a:ext cx="3824080" cy="399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6/28/18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137" y="2186183"/>
            <a:ext cx="3903593" cy="706939"/>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137" y="2971799"/>
            <a:ext cx="3903593" cy="32973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91271" y="2195710"/>
            <a:ext cx="3824080" cy="6974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91271" y="2971798"/>
            <a:ext cx="3824079" cy="3306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6/28/18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a:t>Click to edit Master title style</a:t>
            </a: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6/28/18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6/28/18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3657600" y="973017"/>
            <a:ext cx="4857750" cy="48880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6/28/18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0" y="973017"/>
            <a:ext cx="4857750" cy="48880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6/28/18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8"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a:t>Click to edit Master title style</a:t>
            </a:r>
          </a:p>
        </p:txBody>
      </p:sp>
      <p:sp>
        <p:nvSpPr>
          <p:cNvPr id="9"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C2344AEE-3A1B-C54A-8076-7694C2F4DC1C}" type="datetimeFigureOut">
              <a:rPr lang="en-US" smtClean="0"/>
              <a:t>6/28/18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06704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fld id="{C2344AEE-3A1B-C54A-8076-7694C2F4DC1C}" type="datetimeFigureOut">
              <a:rPr lang="en-US" smtClean="0"/>
              <a:t>6/28/18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351726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C2344AEE-3A1B-C54A-8076-7694C2F4DC1C}" type="datetimeFigureOut">
              <a:rPr lang="en-US" smtClean="0"/>
              <a:t>6/28/18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38180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344AEE-3A1B-C54A-8076-7694C2F4DC1C}" type="datetimeFigureOut">
              <a:rPr lang="en-US" smtClean="0"/>
              <a:t>6/28/18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52114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2344AEE-3A1B-C54A-8076-7694C2F4DC1C}" type="datetimeFigureOut">
              <a:rPr lang="en-US" smtClean="0"/>
              <a:t>6/28/18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44651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2344AEE-3A1B-C54A-8076-7694C2F4DC1C}" type="datetimeFigureOut">
              <a:rPr lang="en-US" smtClean="0"/>
              <a:t>6/28/18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1762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jp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2194"/>
            <a:ext cx="8229600" cy="136800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856222"/>
            <a:ext cx="8229600" cy="420111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6/28/18</a:t>
            </a:fld>
            <a:endParaRPr lang="en-US" dirty="0"/>
          </a:p>
        </p:txBody>
      </p:sp>
      <p:sp>
        <p:nvSpPr>
          <p:cNvPr id="9"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02884368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3200" kern="1200" cap="all" baseline="0">
          <a:solidFill>
            <a:srgbClr val="053E87"/>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67696E"/>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rgbClr val="67696E"/>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7696E"/>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rgbClr val="67696E"/>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6769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3142"/>
            <a:ext cx="7886700"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6/28/18</a:t>
            </a:fld>
            <a:endParaRPr lang="en-US" dirty="0"/>
          </a:p>
        </p:txBody>
      </p:sp>
      <p:sp>
        <p:nvSpPr>
          <p:cNvPr id="5"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87452394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fontAlgn="t"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E4E4E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E4E4E6"/>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E4E4E6"/>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E4E4E6"/>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E4E4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6050" y="363872"/>
            <a:ext cx="5829300"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2686050" y="1689652"/>
            <a:ext cx="5829300" cy="448731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86050"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6/28/18</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86050" y="6347851"/>
            <a:ext cx="58293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782395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49137" y="2146852"/>
            <a:ext cx="7966213" cy="448731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9137"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6/28/18</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 y="6347851"/>
            <a:ext cx="914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6522588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Strategic Planning Goal 1A:  SEM plan</a:t>
            </a:r>
          </a:p>
        </p:txBody>
      </p:sp>
      <p:sp>
        <p:nvSpPr>
          <p:cNvPr id="5" name="Text Placeholder 4"/>
          <p:cNvSpPr>
            <a:spLocks noGrp="1"/>
          </p:cNvSpPr>
          <p:nvPr>
            <p:ph type="body" idx="1"/>
          </p:nvPr>
        </p:nvSpPr>
        <p:spPr/>
        <p:txBody>
          <a:bodyPr/>
          <a:lstStyle/>
          <a:p>
            <a:r>
              <a:rPr lang="en-US" dirty="0"/>
              <a:t>Clayton State University</a:t>
            </a:r>
            <a:endParaRPr lang="en-US" dirty="0">
              <a:solidFill>
                <a:schemeClr val="accent1"/>
              </a:solidFill>
            </a:endParaRPr>
          </a:p>
        </p:txBody>
      </p:sp>
    </p:spTree>
    <p:extLst>
      <p:ext uri="{BB962C8B-B14F-4D97-AF65-F5344CB8AC3E}">
        <p14:creationId xmlns:p14="http://schemas.microsoft.com/office/powerpoint/2010/main" val="66579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r>
              <a:rPr lang="en-US" sz="2000" b="1" dirty="0"/>
              <a:t>Goal:  Increase the undergraduate new student enrollment for fall, spring, and summer terms. </a:t>
            </a:r>
            <a:br>
              <a:rPr lang="en-US" sz="2000" dirty="0"/>
            </a:br>
            <a:endParaRPr lang="en-US" sz="2000" dirty="0"/>
          </a:p>
        </p:txBody>
      </p:sp>
      <p:sp>
        <p:nvSpPr>
          <p:cNvPr id="5" name="TextBox 4"/>
          <p:cNvSpPr txBox="1"/>
          <p:nvPr/>
        </p:nvSpPr>
        <p:spPr>
          <a:xfrm>
            <a:off x="602512" y="949841"/>
            <a:ext cx="8084288" cy="646331"/>
          </a:xfrm>
          <a:prstGeom prst="rect">
            <a:avLst/>
          </a:prstGeom>
          <a:noFill/>
        </p:spPr>
        <p:txBody>
          <a:bodyPr wrap="square" rtlCol="0">
            <a:spAutoFit/>
          </a:bodyPr>
          <a:lstStyle/>
          <a:p>
            <a:r>
              <a:rPr lang="en-US">
                <a:solidFill>
                  <a:schemeClr val="bg1"/>
                </a:solidFill>
              </a:rPr>
              <a:t>Add technology which will benefit recruiting, processing, and reporting within the Admissions Office.</a:t>
            </a:r>
            <a:endParaRPr lang="en-US" dirty="0">
              <a:solidFill>
                <a:schemeClr val="bg1"/>
              </a:solidFill>
            </a:endParaRPr>
          </a:p>
        </p:txBody>
      </p:sp>
      <p:sp>
        <p:nvSpPr>
          <p:cNvPr id="6" name="TextBox 5"/>
          <p:cNvSpPr txBox="1"/>
          <p:nvPr/>
        </p:nvSpPr>
        <p:spPr>
          <a:xfrm>
            <a:off x="457200" y="3730830"/>
            <a:ext cx="8296940" cy="923330"/>
          </a:xfrm>
          <a:prstGeom prst="rect">
            <a:avLst/>
          </a:prstGeom>
          <a:noFill/>
        </p:spPr>
        <p:txBody>
          <a:bodyPr wrap="square" rtlCol="0">
            <a:spAutoFit/>
          </a:bodyPr>
          <a:lstStyle/>
          <a:p>
            <a:r>
              <a:rPr lang="en-US" dirty="0">
                <a:solidFill>
                  <a:schemeClr val="bg1"/>
                </a:solidFill>
              </a:rPr>
              <a:t>Update:  We are using a new CRM, (Target X) and </a:t>
            </a:r>
            <a:r>
              <a:rPr lang="en-US" dirty="0" err="1">
                <a:solidFill>
                  <a:schemeClr val="bg1"/>
                </a:solidFill>
              </a:rPr>
              <a:t>Captricity</a:t>
            </a:r>
            <a:r>
              <a:rPr lang="en-US" dirty="0">
                <a:solidFill>
                  <a:schemeClr val="bg1"/>
                </a:solidFill>
              </a:rPr>
              <a:t> which is a software that scans lead cards and creates a database for us to upload in place of having them manually entered.</a:t>
            </a:r>
          </a:p>
        </p:txBody>
      </p:sp>
      <p:graphicFrame>
        <p:nvGraphicFramePr>
          <p:cNvPr id="4" name="Table 3"/>
          <p:cNvGraphicFramePr>
            <a:graphicFrameLocks noGrp="1"/>
          </p:cNvGraphicFramePr>
          <p:nvPr>
            <p:extLst>
              <p:ext uri="{D42A27DB-BD31-4B8C-83A1-F6EECF244321}">
                <p14:modId xmlns:p14="http://schemas.microsoft.com/office/powerpoint/2010/main" val="131051729"/>
              </p:ext>
            </p:extLst>
          </p:nvPr>
        </p:nvGraphicFramePr>
        <p:xfrm>
          <a:off x="602512" y="1745334"/>
          <a:ext cx="8084289" cy="1625187"/>
        </p:xfrm>
        <a:graphic>
          <a:graphicData uri="http://schemas.openxmlformats.org/drawingml/2006/table">
            <a:tbl>
              <a:tblPr firstRow="1" bandRow="1">
                <a:tableStyleId>{5C22544A-7EE6-4342-B048-85BDC9FD1C3A}</a:tableStyleId>
              </a:tblPr>
              <a:tblGrid>
                <a:gridCol w="5348773">
                  <a:extLst>
                    <a:ext uri="{9D8B030D-6E8A-4147-A177-3AD203B41FA5}">
                      <a16:colId xmlns:a16="http://schemas.microsoft.com/office/drawing/2014/main" val="20000"/>
                    </a:ext>
                  </a:extLst>
                </a:gridCol>
                <a:gridCol w="1222577">
                  <a:extLst>
                    <a:ext uri="{9D8B030D-6E8A-4147-A177-3AD203B41FA5}">
                      <a16:colId xmlns:a16="http://schemas.microsoft.com/office/drawing/2014/main" val="20001"/>
                    </a:ext>
                  </a:extLst>
                </a:gridCol>
                <a:gridCol w="1512939">
                  <a:extLst>
                    <a:ext uri="{9D8B030D-6E8A-4147-A177-3AD203B41FA5}">
                      <a16:colId xmlns:a16="http://schemas.microsoft.com/office/drawing/2014/main" val="20002"/>
                    </a:ext>
                  </a:extLst>
                </a:gridCol>
              </a:tblGrid>
              <a:tr h="372418">
                <a:tc>
                  <a:txBody>
                    <a:bodyPr/>
                    <a:lstStyle/>
                    <a:p>
                      <a:pPr marL="0" marR="0" algn="ctr">
                        <a:lnSpc>
                          <a:spcPct val="106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372418">
                <a:tc>
                  <a:txBody>
                    <a:bodyPr/>
                    <a:lstStyle/>
                    <a:p>
                      <a:pPr marL="0" marR="0">
                        <a:lnSpc>
                          <a:spcPct val="106000"/>
                        </a:lnSpc>
                        <a:spcBef>
                          <a:spcPts val="0"/>
                        </a:spcBef>
                        <a:spcAft>
                          <a:spcPts val="0"/>
                        </a:spcAft>
                      </a:pPr>
                      <a:r>
                        <a:rPr lang="en-US" sz="1200" kern="1200">
                          <a:effectLst/>
                        </a:rPr>
                        <a:t>Add a CRM for Admissions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dirty="0">
                          <a:effectLst/>
                        </a:rPr>
                        <a:t>Year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Ongoing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880351">
                <a:tc>
                  <a:txBody>
                    <a:bodyPr/>
                    <a:lstStyle/>
                    <a:p>
                      <a:pPr marL="0" marR="0">
                        <a:lnSpc>
                          <a:spcPct val="106000"/>
                        </a:lnSpc>
                        <a:spcBef>
                          <a:spcPts val="0"/>
                        </a:spcBef>
                        <a:spcAft>
                          <a:spcPts val="0"/>
                        </a:spcAft>
                      </a:pPr>
                      <a:r>
                        <a:rPr lang="en-US" sz="1200" kern="1200" dirty="0">
                          <a:effectLst/>
                        </a:rPr>
                        <a:t>Improve the speed and efficiency of lead and application processing.  Introduce document readers and evaluate staffing levels (current 1 FT, 5 PT, 2 SW)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Year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dirty="0">
                          <a:effectLst/>
                        </a:rPr>
                        <a:t>Ongoing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917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r>
              <a:rPr lang="en-US" sz="2000" b="1" dirty="0"/>
              <a:t>Goal:  Increase the undergraduate new student enrollment for fall, spring, and summer terms. </a:t>
            </a:r>
            <a:br>
              <a:rPr lang="en-US" sz="2000" dirty="0"/>
            </a:br>
            <a:endParaRPr lang="en-US" sz="2000" dirty="0"/>
          </a:p>
        </p:txBody>
      </p:sp>
      <p:sp>
        <p:nvSpPr>
          <p:cNvPr id="5" name="TextBox 4"/>
          <p:cNvSpPr txBox="1"/>
          <p:nvPr/>
        </p:nvSpPr>
        <p:spPr>
          <a:xfrm>
            <a:off x="602512" y="949841"/>
            <a:ext cx="8084288" cy="923330"/>
          </a:xfrm>
          <a:prstGeom prst="rect">
            <a:avLst/>
          </a:prstGeom>
          <a:noFill/>
        </p:spPr>
        <p:txBody>
          <a:bodyPr wrap="square" rtlCol="0">
            <a:spAutoFit/>
          </a:bodyPr>
          <a:lstStyle/>
          <a:p>
            <a:r>
              <a:rPr lang="en-US" dirty="0">
                <a:solidFill>
                  <a:schemeClr val="bg1"/>
                </a:solidFill>
              </a:rPr>
              <a:t>Increase new international student enrollment by 15 for fall 2017 (above fall 2016 levels) with increases of 5 more each fall to reach a goal of 40 new international students in fall 2022 (above fall 2016 levels).  </a:t>
            </a:r>
          </a:p>
        </p:txBody>
      </p:sp>
      <p:sp>
        <p:nvSpPr>
          <p:cNvPr id="6" name="TextBox 5"/>
          <p:cNvSpPr txBox="1"/>
          <p:nvPr/>
        </p:nvSpPr>
        <p:spPr>
          <a:xfrm>
            <a:off x="457200" y="4611490"/>
            <a:ext cx="8296940" cy="1477328"/>
          </a:xfrm>
          <a:prstGeom prst="rect">
            <a:avLst/>
          </a:prstGeom>
          <a:noFill/>
        </p:spPr>
        <p:txBody>
          <a:bodyPr wrap="square" rtlCol="0">
            <a:spAutoFit/>
          </a:bodyPr>
          <a:lstStyle/>
          <a:p>
            <a:r>
              <a:rPr lang="en-US" dirty="0">
                <a:solidFill>
                  <a:schemeClr val="bg1"/>
                </a:solidFill>
              </a:rPr>
              <a:t>Update:  We have accomplished the strategies associated with this goal.  While we did increase the number of international student applications we did not realize a new international student enrollment growth of 5 for fall 2017.  We remained flat due to the designation as a saturated enrollment level by the Saudi Arabian Cultural Mission (SACM).</a:t>
            </a:r>
          </a:p>
        </p:txBody>
      </p:sp>
      <p:graphicFrame>
        <p:nvGraphicFramePr>
          <p:cNvPr id="3" name="Table 2"/>
          <p:cNvGraphicFramePr>
            <a:graphicFrameLocks noGrp="1"/>
          </p:cNvGraphicFramePr>
          <p:nvPr>
            <p:extLst>
              <p:ext uri="{D42A27DB-BD31-4B8C-83A1-F6EECF244321}">
                <p14:modId xmlns:p14="http://schemas.microsoft.com/office/powerpoint/2010/main" val="465322003"/>
              </p:ext>
            </p:extLst>
          </p:nvPr>
        </p:nvGraphicFramePr>
        <p:xfrm>
          <a:off x="457200" y="1873171"/>
          <a:ext cx="8229600" cy="2475485"/>
        </p:xfrm>
        <a:graphic>
          <a:graphicData uri="http://schemas.openxmlformats.org/drawingml/2006/table">
            <a:tbl>
              <a:tblPr firstRow="1" bandRow="1">
                <a:tableStyleId>{5C22544A-7EE6-4342-B048-85BDC9FD1C3A}</a:tableStyleId>
              </a:tblPr>
              <a:tblGrid>
                <a:gridCol w="5432849">
                  <a:extLst>
                    <a:ext uri="{9D8B030D-6E8A-4147-A177-3AD203B41FA5}">
                      <a16:colId xmlns:a16="http://schemas.microsoft.com/office/drawing/2014/main" val="20000"/>
                    </a:ext>
                  </a:extLst>
                </a:gridCol>
                <a:gridCol w="1243768">
                  <a:extLst>
                    <a:ext uri="{9D8B030D-6E8A-4147-A177-3AD203B41FA5}">
                      <a16:colId xmlns:a16="http://schemas.microsoft.com/office/drawing/2014/main" val="20001"/>
                    </a:ext>
                  </a:extLst>
                </a:gridCol>
                <a:gridCol w="1552983">
                  <a:extLst>
                    <a:ext uri="{9D8B030D-6E8A-4147-A177-3AD203B41FA5}">
                      <a16:colId xmlns:a16="http://schemas.microsoft.com/office/drawing/2014/main" val="20002"/>
                    </a:ext>
                  </a:extLst>
                </a:gridCol>
              </a:tblGrid>
              <a:tr h="250078">
                <a:tc>
                  <a:txBody>
                    <a:bodyPr/>
                    <a:lstStyle/>
                    <a:p>
                      <a:pPr marL="0" marR="0" algn="ctr">
                        <a:lnSpc>
                          <a:spcPct val="106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2069246">
                <a:tc>
                  <a:txBody>
                    <a:bodyPr/>
                    <a:lstStyle/>
                    <a:p>
                      <a:pPr marL="0" marR="0">
                        <a:lnSpc>
                          <a:spcPct val="106000"/>
                        </a:lnSpc>
                        <a:spcBef>
                          <a:spcPts val="0"/>
                        </a:spcBef>
                        <a:spcAft>
                          <a:spcPts val="0"/>
                        </a:spcAft>
                      </a:pPr>
                      <a:r>
                        <a:rPr lang="en-US" sz="1100" kern="1200" dirty="0">
                          <a:effectLst/>
                        </a:rPr>
                        <a:t>International – </a:t>
                      </a:r>
                      <a:endParaRPr lang="en-US" sz="1100" dirty="0">
                        <a:effectLst/>
                      </a:endParaRPr>
                    </a:p>
                    <a:p>
                      <a:pPr marL="0" marR="0">
                        <a:lnSpc>
                          <a:spcPct val="106000"/>
                        </a:lnSpc>
                        <a:spcBef>
                          <a:spcPts val="0"/>
                        </a:spcBef>
                        <a:spcAft>
                          <a:spcPts val="0"/>
                        </a:spcAft>
                      </a:pPr>
                      <a:r>
                        <a:rPr lang="en-US" sz="1100" kern="1200" dirty="0">
                          <a:effectLst/>
                        </a:rPr>
                        <a:t>     Designate Recruiter</a:t>
                      </a:r>
                      <a:endParaRPr lang="en-US" sz="1100" dirty="0">
                        <a:effectLst/>
                      </a:endParaRPr>
                    </a:p>
                    <a:p>
                      <a:pPr marL="0" marR="0">
                        <a:lnSpc>
                          <a:spcPct val="106000"/>
                        </a:lnSpc>
                        <a:spcBef>
                          <a:spcPts val="0"/>
                        </a:spcBef>
                        <a:spcAft>
                          <a:spcPts val="0"/>
                        </a:spcAft>
                      </a:pPr>
                      <a:r>
                        <a:rPr lang="en-US" sz="1100" kern="1200" dirty="0">
                          <a:effectLst/>
                        </a:rPr>
                        <a:t>     Part-time Recruiter</a:t>
                      </a:r>
                      <a:endParaRPr lang="en-US" sz="1100" dirty="0">
                        <a:effectLst/>
                      </a:endParaRPr>
                    </a:p>
                    <a:p>
                      <a:pPr marL="0" marR="0">
                        <a:lnSpc>
                          <a:spcPct val="106000"/>
                        </a:lnSpc>
                        <a:spcBef>
                          <a:spcPts val="0"/>
                        </a:spcBef>
                        <a:spcAft>
                          <a:spcPts val="0"/>
                        </a:spcAft>
                      </a:pPr>
                      <a:r>
                        <a:rPr lang="en-US" sz="1100" kern="1200" dirty="0">
                          <a:effectLst/>
                        </a:rPr>
                        <a:t>     Travel Budget</a:t>
                      </a:r>
                      <a:endParaRPr lang="en-US" sz="1100" dirty="0">
                        <a:effectLst/>
                      </a:endParaRPr>
                    </a:p>
                    <a:p>
                      <a:pPr marL="0" marR="0">
                        <a:lnSpc>
                          <a:spcPct val="106000"/>
                        </a:lnSpc>
                        <a:spcBef>
                          <a:spcPts val="0"/>
                        </a:spcBef>
                        <a:spcAft>
                          <a:spcPts val="0"/>
                        </a:spcAft>
                      </a:pPr>
                      <a:r>
                        <a:rPr lang="en-US" sz="1100" kern="1200" dirty="0">
                          <a:effectLst/>
                        </a:rPr>
                        <a:t>     </a:t>
                      </a:r>
                      <a:endParaRPr lang="en-US" sz="1100" dirty="0">
                        <a:effectLst/>
                      </a:endParaRPr>
                    </a:p>
                    <a:p>
                      <a:pPr marL="0" marR="0">
                        <a:lnSpc>
                          <a:spcPct val="106000"/>
                        </a:lnSpc>
                        <a:spcBef>
                          <a:spcPts val="0"/>
                        </a:spcBef>
                        <a:spcAft>
                          <a:spcPts val="0"/>
                        </a:spcAft>
                      </a:pPr>
                      <a:r>
                        <a:rPr lang="en-US" sz="1100" kern="1200" dirty="0">
                          <a:effectLst/>
                        </a:rPr>
                        <a:t> </a:t>
                      </a:r>
                      <a:endParaRPr lang="en-US" sz="1100" dirty="0">
                        <a:effectLst/>
                      </a:endParaRPr>
                    </a:p>
                    <a:p>
                      <a:pPr marL="0" marR="0">
                        <a:lnSpc>
                          <a:spcPct val="106000"/>
                        </a:lnSpc>
                        <a:spcBef>
                          <a:spcPts val="0"/>
                        </a:spcBef>
                        <a:spcAft>
                          <a:spcPts val="0"/>
                        </a:spcAft>
                      </a:pPr>
                      <a:r>
                        <a:rPr lang="en-US" sz="1100" kern="1200" dirty="0">
                          <a:effectLst/>
                        </a:rPr>
                        <a:t> </a:t>
                      </a:r>
                      <a:endParaRPr lang="en-US" sz="1100" dirty="0">
                        <a:effectLst/>
                      </a:endParaRPr>
                    </a:p>
                    <a:p>
                      <a:pPr marL="0" marR="0">
                        <a:lnSpc>
                          <a:spcPct val="106000"/>
                        </a:lnSpc>
                        <a:spcBef>
                          <a:spcPts val="0"/>
                        </a:spcBef>
                        <a:spcAft>
                          <a:spcPts val="0"/>
                        </a:spcAft>
                      </a:pPr>
                      <a:r>
                        <a:rPr lang="en-US" sz="1100" kern="1200" dirty="0">
                          <a:effectLst/>
                        </a:rPr>
                        <a:t> </a:t>
                      </a:r>
                      <a:endParaRPr lang="en-US" sz="1100" dirty="0">
                        <a:effectLst/>
                      </a:endParaRPr>
                    </a:p>
                    <a:p>
                      <a:pPr marL="0" marR="0">
                        <a:lnSpc>
                          <a:spcPct val="106000"/>
                        </a:lnSpc>
                        <a:spcBef>
                          <a:spcPts val="0"/>
                        </a:spcBef>
                        <a:spcAft>
                          <a:spcPts val="0"/>
                        </a:spcAft>
                      </a:pPr>
                      <a:r>
                        <a:rPr lang="en-US" sz="1100" kern="1200" dirty="0">
                          <a:effectLst/>
                        </a:rPr>
                        <a:t>    Name Purchase</a:t>
                      </a:r>
                      <a:endParaRPr lang="en-US" sz="1100" dirty="0">
                        <a:effectLst/>
                      </a:endParaRPr>
                    </a:p>
                    <a:p>
                      <a:pPr marL="0" marR="0">
                        <a:lnSpc>
                          <a:spcPct val="106000"/>
                        </a:lnSpc>
                        <a:spcBef>
                          <a:spcPts val="0"/>
                        </a:spcBef>
                        <a:spcAft>
                          <a:spcPts val="0"/>
                        </a:spcAft>
                      </a:pPr>
                      <a:r>
                        <a:rPr lang="en-US" sz="1100" kern="1200" dirty="0">
                          <a:effectLst/>
                        </a:rPr>
                        <a:t>    Add International Coordinator</a:t>
                      </a:r>
                      <a:endParaRPr lang="en-US" sz="1100" dirty="0">
                        <a:effectLst/>
                      </a:endParaRPr>
                    </a:p>
                    <a:p>
                      <a:pPr marL="0" marR="0">
                        <a:lnSpc>
                          <a:spcPct val="106000"/>
                        </a:lnSpc>
                        <a:spcBef>
                          <a:spcPts val="0"/>
                        </a:spcBef>
                        <a:spcAft>
                          <a:spcPts val="0"/>
                        </a:spcAft>
                      </a:pPr>
                      <a:r>
                        <a:rPr lang="en-US" sz="1100" kern="1200" dirty="0">
                          <a:effectLst/>
                        </a:rPr>
                        <a:t>    Utilize IEP Program as feeder for matriculated students and support for matriculated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6000"/>
                        </a:lnSpc>
                        <a:spcBef>
                          <a:spcPts val="0"/>
                        </a:spcBef>
                        <a:spcAft>
                          <a:spcPts val="0"/>
                        </a:spcAft>
                      </a:pPr>
                      <a:r>
                        <a:rPr lang="en-US" sz="1100" kern="1200">
                          <a:effectLst/>
                        </a:rPr>
                        <a:t> </a:t>
                      </a:r>
                      <a:endParaRPr lang="en-US" sz="1100">
                        <a:effectLst/>
                      </a:endParaRPr>
                    </a:p>
                    <a:p>
                      <a:pPr marL="0" marR="0">
                        <a:lnSpc>
                          <a:spcPct val="106000"/>
                        </a:lnSpc>
                        <a:spcBef>
                          <a:spcPts val="0"/>
                        </a:spcBef>
                        <a:spcAft>
                          <a:spcPts val="0"/>
                        </a:spcAft>
                      </a:pPr>
                      <a:r>
                        <a:rPr lang="en-US" sz="1100" kern="1200">
                          <a:effectLst/>
                        </a:rPr>
                        <a:t>Year 1</a:t>
                      </a:r>
                      <a:endParaRPr lang="en-US" sz="1100">
                        <a:effectLst/>
                      </a:endParaRPr>
                    </a:p>
                    <a:p>
                      <a:pPr marL="0" marR="0">
                        <a:lnSpc>
                          <a:spcPct val="106000"/>
                        </a:lnSpc>
                        <a:spcBef>
                          <a:spcPts val="0"/>
                        </a:spcBef>
                        <a:spcAft>
                          <a:spcPts val="0"/>
                        </a:spcAft>
                      </a:pPr>
                      <a:r>
                        <a:rPr lang="en-US" sz="1100" kern="1200">
                          <a:effectLst/>
                        </a:rPr>
                        <a:t>Year 1</a:t>
                      </a:r>
                      <a:endParaRPr lang="en-US" sz="1100">
                        <a:effectLst/>
                      </a:endParaRPr>
                    </a:p>
                    <a:p>
                      <a:pPr marL="0" marR="0">
                        <a:lnSpc>
                          <a:spcPct val="106000"/>
                        </a:lnSpc>
                        <a:spcBef>
                          <a:spcPts val="0"/>
                        </a:spcBef>
                        <a:spcAft>
                          <a:spcPts val="0"/>
                        </a:spcAft>
                      </a:pPr>
                      <a:r>
                        <a:rPr lang="en-US" sz="1100" kern="1200">
                          <a:effectLst/>
                        </a:rPr>
                        <a:t>Year 1</a:t>
                      </a:r>
                      <a:endParaRPr lang="en-US" sz="1100">
                        <a:effectLst/>
                      </a:endParaRPr>
                    </a:p>
                    <a:p>
                      <a:pPr marL="0" marR="0">
                        <a:lnSpc>
                          <a:spcPct val="106000"/>
                        </a:lnSpc>
                        <a:spcBef>
                          <a:spcPts val="0"/>
                        </a:spcBef>
                        <a:spcAft>
                          <a:spcPts val="0"/>
                        </a:spcAft>
                      </a:pPr>
                      <a:r>
                        <a:rPr lang="en-US" sz="1100" kern="1200">
                          <a:effectLst/>
                        </a:rPr>
                        <a:t>Year 1</a:t>
                      </a:r>
                      <a:endParaRPr lang="en-US" sz="1100">
                        <a:effectLst/>
                      </a:endParaRPr>
                    </a:p>
                    <a:p>
                      <a:pPr marL="0" marR="0">
                        <a:lnSpc>
                          <a:spcPct val="106000"/>
                        </a:lnSpc>
                        <a:spcBef>
                          <a:spcPts val="0"/>
                        </a:spcBef>
                        <a:spcAft>
                          <a:spcPts val="0"/>
                        </a:spcAft>
                      </a:pPr>
                      <a:r>
                        <a:rPr lang="en-US" sz="1100" kern="1200">
                          <a:effectLst/>
                        </a:rPr>
                        <a:t>Year 3</a:t>
                      </a:r>
                      <a:endParaRPr lang="en-US" sz="1100">
                        <a:effectLst/>
                      </a:endParaRPr>
                    </a:p>
                    <a:p>
                      <a:pPr marL="0" marR="0">
                        <a:lnSpc>
                          <a:spcPct val="106000"/>
                        </a:lnSpc>
                        <a:spcBef>
                          <a:spcPts val="0"/>
                        </a:spcBef>
                        <a:spcAft>
                          <a:spcPts val="0"/>
                        </a:spcAft>
                      </a:pPr>
                      <a:r>
                        <a:rPr lang="en-US" sz="1100" kern="1200">
                          <a:effectLst/>
                        </a:rPr>
                        <a:t>Year 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dirty="0">
                          <a:effectLst/>
                        </a:rPr>
                        <a:t> </a:t>
                      </a:r>
                      <a:endParaRPr lang="en-US" sz="1100" dirty="0">
                        <a:effectLst/>
                      </a:endParaRPr>
                    </a:p>
                    <a:p>
                      <a:pPr marL="0" marR="0" algn="ctr">
                        <a:lnSpc>
                          <a:spcPct val="106000"/>
                        </a:lnSpc>
                        <a:spcBef>
                          <a:spcPts val="0"/>
                        </a:spcBef>
                        <a:spcAft>
                          <a:spcPts val="0"/>
                        </a:spcAft>
                      </a:pPr>
                      <a:endParaRPr lang="en-US" sz="1100" kern="1200" dirty="0">
                        <a:effectLst/>
                      </a:endParaRPr>
                    </a:p>
                    <a:p>
                      <a:pPr marL="0" marR="0" algn="ctr">
                        <a:lnSpc>
                          <a:spcPct val="106000"/>
                        </a:lnSpc>
                        <a:spcBef>
                          <a:spcPts val="0"/>
                        </a:spcBef>
                        <a:spcAft>
                          <a:spcPts val="0"/>
                        </a:spcAft>
                      </a:pPr>
                      <a:endParaRPr lang="en-US" sz="1100" kern="1200" dirty="0">
                        <a:effectLst/>
                      </a:endParaRPr>
                    </a:p>
                    <a:p>
                      <a:pPr marL="0" marR="0" algn="ctr">
                        <a:lnSpc>
                          <a:spcPct val="106000"/>
                        </a:lnSpc>
                        <a:spcBef>
                          <a:spcPts val="0"/>
                        </a:spcBef>
                        <a:spcAft>
                          <a:spcPts val="0"/>
                        </a:spcAft>
                      </a:pPr>
                      <a:endParaRPr lang="en-US" sz="1100" kern="1200" dirty="0">
                        <a:effectLst/>
                      </a:endParaRPr>
                    </a:p>
                    <a:p>
                      <a:pPr marL="0" marR="0" algn="ctr">
                        <a:lnSpc>
                          <a:spcPct val="106000"/>
                        </a:lnSpc>
                        <a:spcBef>
                          <a:spcPts val="0"/>
                        </a:spcBef>
                        <a:spcAft>
                          <a:spcPts val="0"/>
                        </a:spcAft>
                      </a:pPr>
                      <a:endParaRPr lang="en-US" sz="1100" kern="1200" dirty="0">
                        <a:effectLst/>
                      </a:endParaRPr>
                    </a:p>
                    <a:p>
                      <a:pPr marL="0" marR="0" algn="ctr">
                        <a:lnSpc>
                          <a:spcPct val="106000"/>
                        </a:lnSpc>
                        <a:spcBef>
                          <a:spcPts val="0"/>
                        </a:spcBef>
                        <a:spcAft>
                          <a:spcPts val="0"/>
                        </a:spcAft>
                      </a:pPr>
                      <a:r>
                        <a:rPr lang="en-US" sz="1100" kern="1200" dirty="0">
                          <a:effectLst/>
                        </a:rPr>
                        <a:t>Completed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8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r>
              <a:rPr lang="en-US" sz="2000" b="1" dirty="0"/>
              <a:t>Goal:  Increase the undergraduate new student enrollment for fall, spring, and summer terms. </a:t>
            </a:r>
            <a:br>
              <a:rPr lang="en-US" sz="2000" dirty="0"/>
            </a:br>
            <a:endParaRPr lang="en-US" sz="2000" dirty="0"/>
          </a:p>
        </p:txBody>
      </p:sp>
      <p:sp>
        <p:nvSpPr>
          <p:cNvPr id="5" name="TextBox 4"/>
          <p:cNvSpPr txBox="1"/>
          <p:nvPr/>
        </p:nvSpPr>
        <p:spPr>
          <a:xfrm>
            <a:off x="602512" y="949841"/>
            <a:ext cx="8084288" cy="646331"/>
          </a:xfrm>
          <a:prstGeom prst="rect">
            <a:avLst/>
          </a:prstGeom>
          <a:noFill/>
        </p:spPr>
        <p:txBody>
          <a:bodyPr wrap="square" rtlCol="0">
            <a:spAutoFit/>
          </a:bodyPr>
          <a:lstStyle/>
          <a:p>
            <a:r>
              <a:rPr lang="en-US">
                <a:solidFill>
                  <a:schemeClr val="bg1"/>
                </a:solidFill>
              </a:rPr>
              <a:t>Grow transfer and non-traditional enrollment through the development of partnerships, articulation agreements, and strategic direct mailing efforts.</a:t>
            </a:r>
          </a:p>
        </p:txBody>
      </p:sp>
      <p:sp>
        <p:nvSpPr>
          <p:cNvPr id="6" name="TextBox 5"/>
          <p:cNvSpPr txBox="1"/>
          <p:nvPr/>
        </p:nvSpPr>
        <p:spPr>
          <a:xfrm>
            <a:off x="529856" y="4812218"/>
            <a:ext cx="8296940" cy="1200329"/>
          </a:xfrm>
          <a:prstGeom prst="rect">
            <a:avLst/>
          </a:prstGeom>
          <a:noFill/>
        </p:spPr>
        <p:txBody>
          <a:bodyPr wrap="square" rtlCol="0">
            <a:spAutoFit/>
          </a:bodyPr>
          <a:lstStyle/>
          <a:p>
            <a:r>
              <a:rPr lang="en-US" dirty="0">
                <a:solidFill>
                  <a:schemeClr val="bg1"/>
                </a:solidFill>
              </a:rPr>
              <a:t>Update:  These strategies proved more challenging to accomplish. We are currently seeking to hire a corporate recruiter who will be focused on this work.  We were still able to realize a 10.1% enrollment growth due to other efforts associated with growing our transfer student enrollment.</a:t>
            </a:r>
          </a:p>
        </p:txBody>
      </p:sp>
      <p:graphicFrame>
        <p:nvGraphicFramePr>
          <p:cNvPr id="4" name="Table 3"/>
          <p:cNvGraphicFramePr>
            <a:graphicFrameLocks noGrp="1"/>
          </p:cNvGraphicFramePr>
          <p:nvPr>
            <p:extLst>
              <p:ext uri="{D42A27DB-BD31-4B8C-83A1-F6EECF244321}">
                <p14:modId xmlns:p14="http://schemas.microsoft.com/office/powerpoint/2010/main" val="1359618849"/>
              </p:ext>
            </p:extLst>
          </p:nvPr>
        </p:nvGraphicFramePr>
        <p:xfrm>
          <a:off x="602512" y="1596173"/>
          <a:ext cx="8151628" cy="3099087"/>
        </p:xfrm>
        <a:graphic>
          <a:graphicData uri="http://schemas.openxmlformats.org/drawingml/2006/table">
            <a:tbl>
              <a:tblPr firstRow="1" bandRow="1">
                <a:tableStyleId>{5C22544A-7EE6-4342-B048-85BDC9FD1C3A}</a:tableStyleId>
              </a:tblPr>
              <a:tblGrid>
                <a:gridCol w="5359438">
                  <a:extLst>
                    <a:ext uri="{9D8B030D-6E8A-4147-A177-3AD203B41FA5}">
                      <a16:colId xmlns:a16="http://schemas.microsoft.com/office/drawing/2014/main" val="20000"/>
                    </a:ext>
                  </a:extLst>
                </a:gridCol>
                <a:gridCol w="1226962">
                  <a:extLst>
                    <a:ext uri="{9D8B030D-6E8A-4147-A177-3AD203B41FA5}">
                      <a16:colId xmlns:a16="http://schemas.microsoft.com/office/drawing/2014/main" val="20001"/>
                    </a:ext>
                  </a:extLst>
                </a:gridCol>
                <a:gridCol w="1565228">
                  <a:extLst>
                    <a:ext uri="{9D8B030D-6E8A-4147-A177-3AD203B41FA5}">
                      <a16:colId xmlns:a16="http://schemas.microsoft.com/office/drawing/2014/main" val="20002"/>
                    </a:ext>
                  </a:extLst>
                </a:gridCol>
              </a:tblGrid>
              <a:tr h="540689">
                <a:tc>
                  <a:txBody>
                    <a:bodyPr/>
                    <a:lstStyle/>
                    <a:p>
                      <a:pPr marL="0" marR="0" algn="ctr">
                        <a:lnSpc>
                          <a:spcPct val="106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540689">
                <a:tc>
                  <a:txBody>
                    <a:bodyPr/>
                    <a:lstStyle/>
                    <a:p>
                      <a:pPr marL="0" marR="0">
                        <a:lnSpc>
                          <a:spcPct val="106000"/>
                        </a:lnSpc>
                        <a:spcBef>
                          <a:spcPts val="0"/>
                        </a:spcBef>
                        <a:spcAft>
                          <a:spcPts val="0"/>
                        </a:spcAft>
                      </a:pPr>
                      <a:r>
                        <a:rPr lang="en-US" sz="1100" kern="1200">
                          <a:effectLst/>
                        </a:rPr>
                        <a:t>Transfer – Develop partnership/articulation agreements with Southern Crescent, Atlanta Technical, and Georgia Piedmont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Year 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To be Addressed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852561">
                <a:tc>
                  <a:txBody>
                    <a:bodyPr/>
                    <a:lstStyle/>
                    <a:p>
                      <a:pPr marL="0" marR="0">
                        <a:lnSpc>
                          <a:spcPct val="106000"/>
                        </a:lnSpc>
                        <a:spcBef>
                          <a:spcPts val="0"/>
                        </a:spcBef>
                        <a:spcAft>
                          <a:spcPts val="0"/>
                        </a:spcAft>
                      </a:pPr>
                      <a:r>
                        <a:rPr lang="en-US" sz="1100" kern="1200">
                          <a:effectLst/>
                        </a:rPr>
                        <a:t>Military</a:t>
                      </a:r>
                      <a:endParaRPr lang="en-US" sz="1100">
                        <a:effectLst/>
                      </a:endParaRPr>
                    </a:p>
                    <a:p>
                      <a:pPr marL="0" marR="0">
                        <a:lnSpc>
                          <a:spcPct val="106000"/>
                        </a:lnSpc>
                        <a:spcBef>
                          <a:spcPts val="0"/>
                        </a:spcBef>
                        <a:spcAft>
                          <a:spcPts val="0"/>
                        </a:spcAft>
                      </a:pPr>
                      <a:r>
                        <a:rPr lang="en-US" sz="1100" kern="1200">
                          <a:effectLst/>
                        </a:rPr>
                        <a:t>     Develop articulation agreement with Air Force Community College</a:t>
                      </a:r>
                      <a:endParaRPr lang="en-US" sz="1100">
                        <a:effectLst/>
                      </a:endParaRPr>
                    </a:p>
                    <a:p>
                      <a:pPr marL="0" marR="0">
                        <a:lnSpc>
                          <a:spcPct val="106000"/>
                        </a:lnSpc>
                        <a:spcBef>
                          <a:spcPts val="0"/>
                        </a:spcBef>
                        <a:spcAft>
                          <a:spcPts val="0"/>
                        </a:spcAft>
                      </a:pPr>
                      <a:r>
                        <a:rPr lang="en-US" sz="1100" kern="1200">
                          <a:effectLst/>
                        </a:rPr>
                        <a:t>     Utilize BAS Program with change in block transfer credit criteria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Year 2</a:t>
                      </a:r>
                      <a:endParaRPr lang="en-US" sz="1100">
                        <a:effectLst/>
                      </a:endParaRPr>
                    </a:p>
                    <a:p>
                      <a:pPr marL="0" marR="0" algn="ctr">
                        <a:lnSpc>
                          <a:spcPct val="106000"/>
                        </a:lnSpc>
                        <a:spcBef>
                          <a:spcPts val="0"/>
                        </a:spcBef>
                        <a:spcAft>
                          <a:spcPts val="0"/>
                        </a:spcAft>
                      </a:pPr>
                      <a:r>
                        <a:rPr lang="en-US" sz="1100" kern="1200">
                          <a:effectLst/>
                        </a:rPr>
                        <a:t>Year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pPr>
                      <a:endParaRPr lang="en-US" sz="1100" dirty="0">
                        <a:effectLst/>
                        <a:latin typeface="Calibri" panose="020F0502020204030204" pitchFamily="34" charset="0"/>
                      </a:endParaRPr>
                    </a:p>
                    <a:p>
                      <a:pPr algn="ctr">
                        <a:lnSpc>
                          <a:spcPct val="107000"/>
                        </a:lnSpc>
                      </a:pPr>
                      <a:r>
                        <a:rPr lang="en-US" sz="1100" dirty="0">
                          <a:effectLst/>
                          <a:latin typeface="Calibri" panose="020F0502020204030204" pitchFamily="34" charset="0"/>
                        </a:rPr>
                        <a:t>In Progress</a:t>
                      </a:r>
                    </a:p>
                  </a:txBody>
                  <a:tcPr/>
                </a:tc>
                <a:extLst>
                  <a:ext uri="{0D108BD9-81ED-4DB2-BD59-A6C34878D82A}">
                    <a16:rowId xmlns:a16="http://schemas.microsoft.com/office/drawing/2014/main" val="10002"/>
                  </a:ext>
                </a:extLst>
              </a:tr>
              <a:tr h="540689">
                <a:tc>
                  <a:txBody>
                    <a:bodyPr/>
                    <a:lstStyle/>
                    <a:p>
                      <a:pPr marL="0" marR="0">
                        <a:lnSpc>
                          <a:spcPct val="106000"/>
                        </a:lnSpc>
                        <a:spcBef>
                          <a:spcPts val="0"/>
                        </a:spcBef>
                        <a:spcAft>
                          <a:spcPts val="0"/>
                        </a:spcAft>
                      </a:pPr>
                      <a:r>
                        <a:rPr lang="en-US" sz="1100" kern="1200">
                          <a:effectLst/>
                        </a:rPr>
                        <a:t>Add 2 Enrollment Corporate Partnerships per year</a:t>
                      </a:r>
                      <a:endParaRPr lang="en-US" sz="1100">
                        <a:effectLst/>
                      </a:endParaRPr>
                    </a:p>
                    <a:p>
                      <a:pPr marL="0" marR="0">
                        <a:lnSpc>
                          <a:spcPct val="106000"/>
                        </a:lnSpc>
                        <a:spcBef>
                          <a:spcPts val="0"/>
                        </a:spcBef>
                        <a:spcAft>
                          <a:spcPts val="0"/>
                        </a:spcAft>
                      </a:pPr>
                      <a:r>
                        <a:rPr lang="en-US" sz="1100" kern="1200">
                          <a:effectLst/>
                        </a:rPr>
                        <a:t>     Dedicated corporate partnership outreach – PT staff by Year 2 and move to 1 FT staff by Year 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Year 1</a:t>
                      </a:r>
                      <a:endParaRPr lang="en-US" sz="1100">
                        <a:effectLst/>
                      </a:endParaRPr>
                    </a:p>
                    <a:p>
                      <a:pPr marL="0" marR="0" algn="ctr">
                        <a:lnSpc>
                          <a:spcPct val="106000"/>
                        </a:lnSpc>
                        <a:spcBef>
                          <a:spcPts val="0"/>
                        </a:spcBef>
                        <a:spcAft>
                          <a:spcPts val="0"/>
                        </a:spcAft>
                      </a:pPr>
                      <a:r>
                        <a:rPr lang="en-US" sz="1100" kern="1200">
                          <a:effectLst/>
                        </a:rPr>
                        <a:t>Year 2</a:t>
                      </a:r>
                      <a:endParaRPr lang="en-US" sz="1100">
                        <a:effectLst/>
                      </a:endParaRPr>
                    </a:p>
                    <a:p>
                      <a:pPr marL="0" marR="0" algn="ctr">
                        <a:lnSpc>
                          <a:spcPct val="106000"/>
                        </a:lnSpc>
                        <a:spcBef>
                          <a:spcPts val="0"/>
                        </a:spcBef>
                        <a:spcAft>
                          <a:spcPts val="0"/>
                        </a:spcAft>
                      </a:pPr>
                      <a:r>
                        <a:rPr lang="en-US" sz="1100" kern="1200">
                          <a:effectLst/>
                        </a:rPr>
                        <a:t>Year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In Progress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540689">
                <a:tc>
                  <a:txBody>
                    <a:bodyPr/>
                    <a:lstStyle/>
                    <a:p>
                      <a:pPr marL="0" marR="0">
                        <a:lnSpc>
                          <a:spcPct val="106000"/>
                        </a:lnSpc>
                        <a:spcBef>
                          <a:spcPts val="0"/>
                        </a:spcBef>
                        <a:spcAft>
                          <a:spcPts val="0"/>
                        </a:spcAft>
                      </a:pPr>
                      <a:r>
                        <a:rPr lang="en-US" sz="1100" kern="1200" dirty="0">
                          <a:effectLst/>
                        </a:rPr>
                        <a:t>AJC Marketing Push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Year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dirty="0">
                          <a:effectLst/>
                        </a:rPr>
                        <a:t>Completed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169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r>
              <a:rPr lang="en-US" sz="2000" b="1" dirty="0"/>
              <a:t>Goal:  Increase the undergraduate new student enrollment for fall, spring, and summer terms. </a:t>
            </a:r>
            <a:br>
              <a:rPr lang="en-US" sz="2000" dirty="0"/>
            </a:br>
            <a:endParaRPr lang="en-US" sz="2000" dirty="0"/>
          </a:p>
        </p:txBody>
      </p:sp>
      <p:sp>
        <p:nvSpPr>
          <p:cNvPr id="5" name="TextBox 4"/>
          <p:cNvSpPr txBox="1"/>
          <p:nvPr/>
        </p:nvSpPr>
        <p:spPr>
          <a:xfrm>
            <a:off x="602512" y="949841"/>
            <a:ext cx="8084288" cy="369332"/>
          </a:xfrm>
          <a:prstGeom prst="rect">
            <a:avLst/>
          </a:prstGeom>
          <a:noFill/>
        </p:spPr>
        <p:txBody>
          <a:bodyPr wrap="square" rtlCol="0">
            <a:spAutoFit/>
          </a:bodyPr>
          <a:lstStyle/>
          <a:p>
            <a:r>
              <a:rPr lang="en-US">
                <a:solidFill>
                  <a:schemeClr val="bg1"/>
                </a:solidFill>
              </a:rPr>
              <a:t>Revisit new student and parent orientation programs.</a:t>
            </a:r>
            <a:endParaRPr lang="en-US" dirty="0">
              <a:solidFill>
                <a:schemeClr val="bg1"/>
              </a:solidFill>
            </a:endParaRPr>
          </a:p>
        </p:txBody>
      </p:sp>
      <p:sp>
        <p:nvSpPr>
          <p:cNvPr id="6" name="TextBox 5"/>
          <p:cNvSpPr txBox="1"/>
          <p:nvPr/>
        </p:nvSpPr>
        <p:spPr>
          <a:xfrm>
            <a:off x="602512" y="3919083"/>
            <a:ext cx="8296940" cy="646331"/>
          </a:xfrm>
          <a:prstGeom prst="rect">
            <a:avLst/>
          </a:prstGeom>
          <a:noFill/>
        </p:spPr>
        <p:txBody>
          <a:bodyPr wrap="square" rtlCol="0">
            <a:spAutoFit/>
          </a:bodyPr>
          <a:lstStyle/>
          <a:p>
            <a:r>
              <a:rPr lang="en-US">
                <a:solidFill>
                  <a:schemeClr val="bg1"/>
                </a:solidFill>
              </a:rPr>
              <a:t>This fall we created more opportunities to engage students and parents in our orientation program.  These strategies continue to be in progress for year two.</a:t>
            </a:r>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550964"/>
              </p:ext>
            </p:extLst>
          </p:nvPr>
        </p:nvGraphicFramePr>
        <p:xfrm>
          <a:off x="602512" y="1567401"/>
          <a:ext cx="8084288" cy="1760590"/>
        </p:xfrm>
        <a:graphic>
          <a:graphicData uri="http://schemas.openxmlformats.org/drawingml/2006/table">
            <a:tbl>
              <a:tblPr firstRow="1" bandRow="1">
                <a:tableStyleId>{5C22544A-7EE6-4342-B048-85BDC9FD1C3A}</a:tableStyleId>
              </a:tblPr>
              <a:tblGrid>
                <a:gridCol w="5358855">
                  <a:extLst>
                    <a:ext uri="{9D8B030D-6E8A-4147-A177-3AD203B41FA5}">
                      <a16:colId xmlns:a16="http://schemas.microsoft.com/office/drawing/2014/main" val="20000"/>
                    </a:ext>
                  </a:extLst>
                </a:gridCol>
                <a:gridCol w="1226828">
                  <a:extLst>
                    <a:ext uri="{9D8B030D-6E8A-4147-A177-3AD203B41FA5}">
                      <a16:colId xmlns:a16="http://schemas.microsoft.com/office/drawing/2014/main" val="20001"/>
                    </a:ext>
                  </a:extLst>
                </a:gridCol>
                <a:gridCol w="1498605">
                  <a:extLst>
                    <a:ext uri="{9D8B030D-6E8A-4147-A177-3AD203B41FA5}">
                      <a16:colId xmlns:a16="http://schemas.microsoft.com/office/drawing/2014/main" val="20002"/>
                    </a:ext>
                  </a:extLst>
                </a:gridCol>
              </a:tblGrid>
              <a:tr h="569546">
                <a:tc>
                  <a:txBody>
                    <a:bodyPr/>
                    <a:lstStyle/>
                    <a:p>
                      <a:pPr marL="0" marR="0" algn="ctr">
                        <a:lnSpc>
                          <a:spcPct val="106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595522">
                <a:tc>
                  <a:txBody>
                    <a:bodyPr/>
                    <a:lstStyle/>
                    <a:p>
                      <a:pPr marL="0" marR="0">
                        <a:lnSpc>
                          <a:spcPct val="106000"/>
                        </a:lnSpc>
                        <a:spcBef>
                          <a:spcPts val="0"/>
                        </a:spcBef>
                        <a:spcAft>
                          <a:spcPts val="0"/>
                        </a:spcAft>
                      </a:pPr>
                      <a:r>
                        <a:rPr lang="en-US" sz="1400" kern="1200">
                          <a:effectLst/>
                        </a:rPr>
                        <a:t>Develop a more engaging and interactive onsite and online orientation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400" kern="1200">
                          <a:effectLst/>
                        </a:rPr>
                        <a:t>Year 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400" kern="1200">
                          <a:effectLst/>
                        </a:rPr>
                        <a:t>In Progress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595522">
                <a:tc>
                  <a:txBody>
                    <a:bodyPr/>
                    <a:lstStyle/>
                    <a:p>
                      <a:pPr marL="0" marR="0">
                        <a:lnSpc>
                          <a:spcPct val="106000"/>
                        </a:lnSpc>
                        <a:spcBef>
                          <a:spcPts val="0"/>
                        </a:spcBef>
                        <a:spcAft>
                          <a:spcPts val="0"/>
                        </a:spcAft>
                      </a:pPr>
                      <a:r>
                        <a:rPr lang="en-US" sz="1400" kern="1200">
                          <a:effectLst/>
                        </a:rPr>
                        <a:t>Develop a parent multi-week orientation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400" kern="1200">
                          <a:effectLst/>
                        </a:rPr>
                        <a:t>Year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400" kern="1200" dirty="0">
                          <a:effectLst/>
                        </a:rPr>
                        <a:t>To be Addressed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581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pPr algn="l"/>
            <a:r>
              <a:rPr lang="en-US" sz="2000" b="1" dirty="0"/>
              <a:t>Goal:  Increase undergraduate student retention.</a:t>
            </a:r>
            <a:br>
              <a:rPr lang="en-US" sz="2000" dirty="0"/>
            </a:b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1362958803"/>
              </p:ext>
            </p:extLst>
          </p:nvPr>
        </p:nvGraphicFramePr>
        <p:xfrm>
          <a:off x="457200" y="1110798"/>
          <a:ext cx="8229601" cy="4492560"/>
        </p:xfrm>
        <a:graphic>
          <a:graphicData uri="http://schemas.openxmlformats.org/drawingml/2006/table">
            <a:tbl>
              <a:tblPr firstRow="1" bandRow="1">
                <a:tableStyleId>{5C22544A-7EE6-4342-B048-85BDC9FD1C3A}</a:tableStyleId>
              </a:tblPr>
              <a:tblGrid>
                <a:gridCol w="5440272">
                  <a:extLst>
                    <a:ext uri="{9D8B030D-6E8A-4147-A177-3AD203B41FA5}">
                      <a16:colId xmlns:a16="http://schemas.microsoft.com/office/drawing/2014/main" val="20000"/>
                    </a:ext>
                  </a:extLst>
                </a:gridCol>
                <a:gridCol w="1245468">
                  <a:extLst>
                    <a:ext uri="{9D8B030D-6E8A-4147-A177-3AD203B41FA5}">
                      <a16:colId xmlns:a16="http://schemas.microsoft.com/office/drawing/2014/main" val="20001"/>
                    </a:ext>
                  </a:extLst>
                </a:gridCol>
                <a:gridCol w="1543861">
                  <a:extLst>
                    <a:ext uri="{9D8B030D-6E8A-4147-A177-3AD203B41FA5}">
                      <a16:colId xmlns:a16="http://schemas.microsoft.com/office/drawing/2014/main" val="20002"/>
                    </a:ext>
                  </a:extLst>
                </a:gridCol>
              </a:tblGrid>
              <a:tr h="409728">
                <a:tc>
                  <a:txBody>
                    <a:bodyPr/>
                    <a:lstStyle/>
                    <a:p>
                      <a:pPr marL="0" marR="0" algn="ctr">
                        <a:lnSpc>
                          <a:spcPct val="107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dirty="0">
                          <a:effectLst/>
                        </a:rPr>
                        <a:t>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409728">
                <a:tc>
                  <a:txBody>
                    <a:bodyPr/>
                    <a:lstStyle/>
                    <a:p>
                      <a:pPr marL="0" marR="0">
                        <a:lnSpc>
                          <a:spcPct val="107000"/>
                        </a:lnSpc>
                        <a:spcBef>
                          <a:spcPts val="0"/>
                        </a:spcBef>
                        <a:spcAft>
                          <a:spcPts val="0"/>
                        </a:spcAft>
                      </a:pPr>
                      <a:r>
                        <a:rPr lang="en-US" sz="1400" kern="1200">
                          <a:effectLst/>
                        </a:rPr>
                        <a:t>Develop formal support system for at-risk students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Year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Ongoing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603592">
                <a:tc>
                  <a:txBody>
                    <a:bodyPr/>
                    <a:lstStyle/>
                    <a:p>
                      <a:pPr marL="0" marR="0">
                        <a:lnSpc>
                          <a:spcPct val="107000"/>
                        </a:lnSpc>
                        <a:spcBef>
                          <a:spcPts val="0"/>
                        </a:spcBef>
                        <a:spcAft>
                          <a:spcPts val="0"/>
                        </a:spcAft>
                      </a:pPr>
                      <a:r>
                        <a:rPr lang="en-US" sz="1400" kern="1200">
                          <a:effectLst/>
                        </a:rPr>
                        <a:t>Develop academic support course/program for students residing on campus with a GPA below 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Year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dirty="0">
                          <a:effectLst/>
                        </a:rPr>
                        <a:t>In Progress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603592">
                <a:tc>
                  <a:txBody>
                    <a:bodyPr/>
                    <a:lstStyle/>
                    <a:p>
                      <a:pPr marL="0" marR="0">
                        <a:lnSpc>
                          <a:spcPct val="107000"/>
                        </a:lnSpc>
                        <a:spcBef>
                          <a:spcPts val="0"/>
                        </a:spcBef>
                        <a:spcAft>
                          <a:spcPts val="0"/>
                        </a:spcAft>
                      </a:pPr>
                      <a:r>
                        <a:rPr lang="en-US" sz="1400" kern="1200">
                          <a:effectLst/>
                        </a:rPr>
                        <a:t>Review current policies and practices interfering with student progression (withdrawal, major change, course sub)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Year 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Ongoing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409728">
                <a:tc>
                  <a:txBody>
                    <a:bodyPr/>
                    <a:lstStyle/>
                    <a:p>
                      <a:pPr marL="0" marR="0">
                        <a:lnSpc>
                          <a:spcPct val="107000"/>
                        </a:lnSpc>
                        <a:spcBef>
                          <a:spcPts val="0"/>
                        </a:spcBef>
                        <a:spcAft>
                          <a:spcPts val="0"/>
                        </a:spcAft>
                      </a:pPr>
                      <a:r>
                        <a:rPr lang="en-US" sz="1400" kern="1200">
                          <a:effectLst/>
                        </a:rPr>
                        <a:t>Develop student engagement opportunities on weekends.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Year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Reassessed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r h="849008">
                <a:tc>
                  <a:txBody>
                    <a:bodyPr/>
                    <a:lstStyle/>
                    <a:p>
                      <a:pPr marL="0" marR="0">
                        <a:lnSpc>
                          <a:spcPct val="107000"/>
                        </a:lnSpc>
                        <a:spcBef>
                          <a:spcPts val="0"/>
                        </a:spcBef>
                        <a:spcAft>
                          <a:spcPts val="0"/>
                        </a:spcAft>
                      </a:pPr>
                      <a:r>
                        <a:rPr lang="en-US" sz="1400" kern="1200">
                          <a:effectLst/>
                        </a:rPr>
                        <a:t>Report on retention rates by student type, sub student populations, and major annually aiming to develop strategies for each population.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Year 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In Progress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r h="603592">
                <a:tc>
                  <a:txBody>
                    <a:bodyPr/>
                    <a:lstStyle/>
                    <a:p>
                      <a:pPr marL="0" marR="0">
                        <a:lnSpc>
                          <a:spcPct val="107000"/>
                        </a:lnSpc>
                        <a:spcBef>
                          <a:spcPts val="0"/>
                        </a:spcBef>
                        <a:spcAft>
                          <a:spcPts val="0"/>
                        </a:spcAft>
                      </a:pPr>
                      <a:r>
                        <a:rPr lang="en-US" sz="1400">
                          <a:effectLst/>
                        </a:rPr>
                        <a:t>New students enroll in math, 2 English, and 3 courses within major in first two semesters.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a:effectLst/>
                        </a:rPr>
                        <a:t>Year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a:effectLst/>
                        </a:rPr>
                        <a:t>In Progress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6"/>
                  </a:ext>
                </a:extLst>
              </a:tr>
              <a:tr h="603592">
                <a:tc>
                  <a:txBody>
                    <a:bodyPr/>
                    <a:lstStyle/>
                    <a:p>
                      <a:pPr marL="0" marR="0">
                        <a:lnSpc>
                          <a:spcPct val="107000"/>
                        </a:lnSpc>
                        <a:spcBef>
                          <a:spcPts val="0"/>
                        </a:spcBef>
                        <a:spcAft>
                          <a:spcPts val="0"/>
                        </a:spcAft>
                      </a:pPr>
                      <a:r>
                        <a:rPr lang="en-US" sz="1400" dirty="0">
                          <a:effectLst/>
                        </a:rPr>
                        <a:t>Develop block schedule for at-risk incoming students.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a:effectLst/>
                        </a:rPr>
                        <a:t>Year 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dirty="0">
                          <a:effectLst/>
                        </a:rPr>
                        <a:t>To be Addressed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279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pPr algn="l"/>
            <a:r>
              <a:rPr lang="en-US" sz="2000" b="1" dirty="0"/>
              <a:t>Goal:  Increase Undergraduate Student Retention</a:t>
            </a:r>
            <a:br>
              <a:rPr lang="en-US" sz="2000" dirty="0"/>
            </a:b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235609690"/>
              </p:ext>
            </p:extLst>
          </p:nvPr>
        </p:nvGraphicFramePr>
        <p:xfrm>
          <a:off x="457200" y="1297172"/>
          <a:ext cx="8229600" cy="2993241"/>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1733107">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tblGrid>
              <a:tr h="385141">
                <a:tc>
                  <a:txBody>
                    <a:bodyPr/>
                    <a:lstStyle/>
                    <a:p>
                      <a:pPr marL="0" marR="0" algn="ctr">
                        <a:lnSpc>
                          <a:spcPct val="107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dirty="0">
                          <a:effectLst/>
                        </a:rPr>
                        <a:t>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385141">
                <a:tc>
                  <a:txBody>
                    <a:bodyPr/>
                    <a:lstStyle/>
                    <a:p>
                      <a:pPr marL="0" marR="0">
                        <a:lnSpc>
                          <a:spcPct val="107000"/>
                        </a:lnSpc>
                        <a:spcBef>
                          <a:spcPts val="0"/>
                        </a:spcBef>
                        <a:spcAft>
                          <a:spcPts val="0"/>
                        </a:spcAft>
                      </a:pPr>
                      <a:r>
                        <a:rPr lang="en-US" sz="1400" dirty="0">
                          <a:effectLst/>
                        </a:rPr>
                        <a:t>Develop mid-term and other academic support communication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Year 2</a:t>
                      </a:r>
                    </a:p>
                  </a:txBody>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Ongoing</a:t>
                      </a:r>
                    </a:p>
                  </a:txBody>
                  <a:tcPr/>
                </a:tc>
                <a:extLst>
                  <a:ext uri="{0D108BD9-81ED-4DB2-BD59-A6C34878D82A}">
                    <a16:rowId xmlns:a16="http://schemas.microsoft.com/office/drawing/2014/main" val="10001"/>
                  </a:ext>
                </a:extLst>
              </a:tr>
              <a:tr h="506810">
                <a:tc>
                  <a:txBody>
                    <a:bodyPr/>
                    <a:lstStyle/>
                    <a:p>
                      <a:pPr marL="0" marR="0">
                        <a:lnSpc>
                          <a:spcPct val="107000"/>
                        </a:lnSpc>
                        <a:spcBef>
                          <a:spcPts val="0"/>
                        </a:spcBef>
                        <a:spcAft>
                          <a:spcPts val="0"/>
                        </a:spcAft>
                      </a:pPr>
                      <a:r>
                        <a:rPr lang="en-US" sz="1400">
                          <a:effectLst/>
                        </a:rPr>
                        <a:t>Create a University Retention Action Team to provide immediate action for low retention populations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Year 2/3</a:t>
                      </a:r>
                    </a:p>
                  </a:txBody>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 Progress</a:t>
                      </a:r>
                    </a:p>
                  </a:txBody>
                  <a:tcPr/>
                </a:tc>
                <a:extLst>
                  <a:ext uri="{0D108BD9-81ED-4DB2-BD59-A6C34878D82A}">
                    <a16:rowId xmlns:a16="http://schemas.microsoft.com/office/drawing/2014/main" val="10002"/>
                  </a:ext>
                </a:extLst>
              </a:tr>
              <a:tr h="385141">
                <a:tc>
                  <a:txBody>
                    <a:bodyPr/>
                    <a:lstStyle/>
                    <a:p>
                      <a:pPr marL="0" marR="0">
                        <a:lnSpc>
                          <a:spcPct val="107000"/>
                        </a:lnSpc>
                        <a:spcBef>
                          <a:spcPts val="0"/>
                        </a:spcBef>
                        <a:spcAft>
                          <a:spcPts val="0"/>
                        </a:spcAft>
                      </a:pPr>
                      <a:r>
                        <a:rPr lang="en-US" sz="1400">
                          <a:effectLst/>
                        </a:rPr>
                        <a:t>Move entirely to Degree Works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Year 1/2</a:t>
                      </a:r>
                    </a:p>
                  </a:txBody>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Completed</a:t>
                      </a:r>
                    </a:p>
                  </a:txBody>
                  <a:tcPr/>
                </a:tc>
                <a:extLst>
                  <a:ext uri="{0D108BD9-81ED-4DB2-BD59-A6C34878D82A}">
                    <a16:rowId xmlns:a16="http://schemas.microsoft.com/office/drawing/2014/main" val="10003"/>
                  </a:ext>
                </a:extLst>
              </a:tr>
              <a:tr h="385141">
                <a:tc>
                  <a:txBody>
                    <a:bodyPr/>
                    <a:lstStyle/>
                    <a:p>
                      <a:pPr marL="0" marR="0">
                        <a:lnSpc>
                          <a:spcPct val="107000"/>
                        </a:lnSpc>
                        <a:spcBef>
                          <a:spcPts val="0"/>
                        </a:spcBef>
                        <a:spcAft>
                          <a:spcPts val="0"/>
                        </a:spcAft>
                      </a:pPr>
                      <a:r>
                        <a:rPr lang="en-US" sz="1400">
                          <a:effectLst/>
                        </a:rPr>
                        <a:t>Develop Degree Course Maps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Year 2</a:t>
                      </a:r>
                    </a:p>
                  </a:txBody>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 Progress</a:t>
                      </a:r>
                    </a:p>
                  </a:txBody>
                  <a:tcPr/>
                </a:tc>
                <a:extLst>
                  <a:ext uri="{0D108BD9-81ED-4DB2-BD59-A6C34878D82A}">
                    <a16:rowId xmlns:a16="http://schemas.microsoft.com/office/drawing/2014/main" val="10004"/>
                  </a:ext>
                </a:extLst>
              </a:tr>
              <a:tr h="506810">
                <a:tc>
                  <a:txBody>
                    <a:bodyPr/>
                    <a:lstStyle/>
                    <a:p>
                      <a:pPr marL="0" marR="0">
                        <a:lnSpc>
                          <a:spcPct val="107000"/>
                        </a:lnSpc>
                        <a:spcBef>
                          <a:spcPts val="0"/>
                        </a:spcBef>
                        <a:spcAft>
                          <a:spcPts val="0"/>
                        </a:spcAft>
                      </a:pPr>
                      <a:r>
                        <a:rPr lang="en-US" sz="1400" dirty="0">
                          <a:effectLst/>
                        </a:rPr>
                        <a:t>Leverage SSC Campus Software and data analytics in identifying at-risk students, developing interventions, and to inform institutional student support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Year 2/3</a:t>
                      </a:r>
                    </a:p>
                  </a:txBody>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 Progress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1527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000" b="1" dirty="0"/>
              <a:t>Goal:  Increase Undergraduate Student Retention</a:t>
            </a:r>
            <a:endParaRPr lang="en-US" sz="2000" dirty="0"/>
          </a:p>
        </p:txBody>
      </p:sp>
      <p:sp>
        <p:nvSpPr>
          <p:cNvPr id="3" name="Content Placeholder 2"/>
          <p:cNvSpPr>
            <a:spLocks noGrp="1"/>
          </p:cNvSpPr>
          <p:nvPr>
            <p:ph idx="1"/>
          </p:nvPr>
        </p:nvSpPr>
        <p:spPr>
          <a:xfrm>
            <a:off x="457200" y="1324593"/>
            <a:ext cx="8229600" cy="4565843"/>
          </a:xfrm>
        </p:spPr>
        <p:txBody>
          <a:bodyPr/>
          <a:lstStyle/>
          <a:p>
            <a:pPr lvl="0"/>
            <a:r>
              <a:rPr lang="en-US" sz="1600" dirty="0"/>
              <a:t>We launched an early alert program. </a:t>
            </a:r>
          </a:p>
          <a:p>
            <a:pPr lvl="0"/>
            <a:r>
              <a:rPr lang="en-US" sz="1600" dirty="0"/>
              <a:t>We created a Clayton Success Initiative targeting support to students thought to be at-risk upon entry into Clayton State. We launched an Academic Support Program in Laker Hall as well as to enhance the Early Alert Program through this effort in spring 2018.  This program will seek to provide a mandatory academic support program for students residing on campus with a GPA below 2.0.</a:t>
            </a:r>
          </a:p>
          <a:p>
            <a:pPr lvl="0"/>
            <a:r>
              <a:rPr lang="en-US" sz="1600" dirty="0"/>
              <a:t>We developed course maps which will demonstrate opportunities for students to enroll in math, 2 English, and 3 courses within their major to be launched for the entering fall 2018 freshmen.  We made significant efforts this fall to ensure students were advised and registered for the appropriate math courses for their major.  </a:t>
            </a:r>
          </a:p>
          <a:p>
            <a:pPr lvl="0"/>
            <a:r>
              <a:rPr lang="en-US" sz="1600" dirty="0"/>
              <a:t>In our efforts to fully utilize degree works and move away from a manual advising and degree completion process, we realized that we needed to update our Degree Works platform.  This has been in the works for fall 2017 and is now in utilization.  </a:t>
            </a:r>
          </a:p>
          <a:p>
            <a:pPr lvl="0"/>
            <a:r>
              <a:rPr lang="en-US" sz="1600" dirty="0"/>
              <a:t>We have reworked our student course withdrawal process which will permit faculty and support staff the opportunity to know a student has expressed an interest in withdrawing in order for us to act on that withdrawal.</a:t>
            </a:r>
          </a:p>
          <a:p>
            <a:endParaRPr lang="en-US" sz="1200" dirty="0"/>
          </a:p>
        </p:txBody>
      </p:sp>
    </p:spTree>
    <p:extLst>
      <p:ext uri="{BB962C8B-B14F-4D97-AF65-F5344CB8AC3E}">
        <p14:creationId xmlns:p14="http://schemas.microsoft.com/office/powerpoint/2010/main" val="302207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pPr algn="l"/>
            <a:r>
              <a:rPr lang="en-US" sz="2000" b="1" dirty="0"/>
              <a:t>Goal:  Increase Graduate Student enrollment</a:t>
            </a:r>
            <a:br>
              <a:rPr lang="en-US" sz="2000" dirty="0"/>
            </a:br>
            <a:endParaRPr lang="en-US" sz="2000" dirty="0"/>
          </a:p>
        </p:txBody>
      </p:sp>
      <p:sp>
        <p:nvSpPr>
          <p:cNvPr id="6" name="TextBox 5"/>
          <p:cNvSpPr txBox="1"/>
          <p:nvPr/>
        </p:nvSpPr>
        <p:spPr>
          <a:xfrm>
            <a:off x="602512" y="3919083"/>
            <a:ext cx="8296940" cy="1200329"/>
          </a:xfrm>
          <a:prstGeom prst="rect">
            <a:avLst/>
          </a:prstGeom>
          <a:noFill/>
        </p:spPr>
        <p:txBody>
          <a:bodyPr wrap="square" rtlCol="0">
            <a:spAutoFit/>
          </a:bodyPr>
          <a:lstStyle/>
          <a:p>
            <a:r>
              <a:rPr lang="en-US" dirty="0">
                <a:solidFill>
                  <a:schemeClr val="bg1"/>
                </a:solidFill>
              </a:rPr>
              <a:t>Update:  We relocated the School of Graduate Studies this spring into Edgewater Hall and are reorganizing duplicated responsibilities.  We are launching the MBA program online for fall 2018 and added additional Nursing faculty to increase the fall 2017 new enrollment.</a:t>
            </a:r>
          </a:p>
        </p:txBody>
      </p:sp>
      <p:graphicFrame>
        <p:nvGraphicFramePr>
          <p:cNvPr id="4" name="Table 3"/>
          <p:cNvGraphicFramePr>
            <a:graphicFrameLocks noGrp="1"/>
          </p:cNvGraphicFramePr>
          <p:nvPr>
            <p:extLst>
              <p:ext uri="{D42A27DB-BD31-4B8C-83A1-F6EECF244321}">
                <p14:modId xmlns:p14="http://schemas.microsoft.com/office/powerpoint/2010/main" val="2832014357"/>
              </p:ext>
            </p:extLst>
          </p:nvPr>
        </p:nvGraphicFramePr>
        <p:xfrm>
          <a:off x="457200" y="1114924"/>
          <a:ext cx="8229600" cy="2502568"/>
        </p:xfrm>
        <a:graphic>
          <a:graphicData uri="http://schemas.openxmlformats.org/drawingml/2006/table">
            <a:tbl>
              <a:tblPr firstRow="1" bandRow="1">
                <a:tableStyleId>{5C22544A-7EE6-4342-B048-85BDC9FD1C3A}</a:tableStyleId>
              </a:tblPr>
              <a:tblGrid>
                <a:gridCol w="5365276">
                  <a:extLst>
                    <a:ext uri="{9D8B030D-6E8A-4147-A177-3AD203B41FA5}">
                      <a16:colId xmlns:a16="http://schemas.microsoft.com/office/drawing/2014/main" val="20000"/>
                    </a:ext>
                  </a:extLst>
                </a:gridCol>
                <a:gridCol w="1228299">
                  <a:extLst>
                    <a:ext uri="{9D8B030D-6E8A-4147-A177-3AD203B41FA5}">
                      <a16:colId xmlns:a16="http://schemas.microsoft.com/office/drawing/2014/main" val="20001"/>
                    </a:ext>
                  </a:extLst>
                </a:gridCol>
                <a:gridCol w="1636025">
                  <a:extLst>
                    <a:ext uri="{9D8B030D-6E8A-4147-A177-3AD203B41FA5}">
                      <a16:colId xmlns:a16="http://schemas.microsoft.com/office/drawing/2014/main" val="20002"/>
                    </a:ext>
                  </a:extLst>
                </a:gridCol>
              </a:tblGrid>
              <a:tr h="378741">
                <a:tc>
                  <a:txBody>
                    <a:bodyPr/>
                    <a:lstStyle/>
                    <a:p>
                      <a:pPr marL="0" marR="0" algn="ctr">
                        <a:lnSpc>
                          <a:spcPct val="107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378741">
                <a:tc>
                  <a:txBody>
                    <a:bodyPr/>
                    <a:lstStyle/>
                    <a:p>
                      <a:pPr marL="0" marR="0">
                        <a:lnSpc>
                          <a:spcPct val="107000"/>
                        </a:lnSpc>
                        <a:spcBef>
                          <a:spcPts val="0"/>
                        </a:spcBef>
                        <a:spcAft>
                          <a:spcPts val="0"/>
                        </a:spcAft>
                      </a:pPr>
                      <a:r>
                        <a:rPr lang="en-US" sz="1400" kern="1200">
                          <a:effectLst/>
                        </a:rPr>
                        <a:t>Expand Online Options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Year 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In Progress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502193">
                <a:tc>
                  <a:txBody>
                    <a:bodyPr/>
                    <a:lstStyle/>
                    <a:p>
                      <a:pPr marL="0" marR="0">
                        <a:lnSpc>
                          <a:spcPct val="107000"/>
                        </a:lnSpc>
                        <a:spcBef>
                          <a:spcPts val="0"/>
                        </a:spcBef>
                        <a:spcAft>
                          <a:spcPts val="0"/>
                        </a:spcAft>
                      </a:pPr>
                      <a:r>
                        <a:rPr lang="en-US" sz="1400" kern="1200">
                          <a:effectLst/>
                        </a:rPr>
                        <a:t>Develop additional Graduate Programs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Year 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To be Addressed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502193">
                <a:tc>
                  <a:txBody>
                    <a:bodyPr/>
                    <a:lstStyle/>
                    <a:p>
                      <a:pPr marL="0" marR="0">
                        <a:lnSpc>
                          <a:spcPct val="107000"/>
                        </a:lnSpc>
                        <a:spcBef>
                          <a:spcPts val="0"/>
                        </a:spcBef>
                        <a:spcAft>
                          <a:spcPts val="0"/>
                        </a:spcAft>
                      </a:pPr>
                      <a:r>
                        <a:rPr lang="en-US" sz="1400" kern="1200">
                          <a:effectLst/>
                        </a:rPr>
                        <a:t>Combine undergraduate and graduate recruitment efforts and processes.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a:effectLst/>
                        </a:rPr>
                        <a:t>Year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a:effectLst/>
                        </a:rPr>
                        <a:t>In Progress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706381">
                <a:tc>
                  <a:txBody>
                    <a:bodyPr/>
                    <a:lstStyle/>
                    <a:p>
                      <a:pPr marL="0" marR="0">
                        <a:lnSpc>
                          <a:spcPct val="107000"/>
                        </a:lnSpc>
                        <a:spcBef>
                          <a:spcPts val="0"/>
                        </a:spcBef>
                        <a:spcAft>
                          <a:spcPts val="0"/>
                        </a:spcAft>
                      </a:pPr>
                      <a:r>
                        <a:rPr lang="en-US" sz="1400" kern="1200">
                          <a:effectLst/>
                        </a:rPr>
                        <a:t>Move duplicated functions of Graduate Office to the duplicating office (graduation certification, catalog development)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kern="1200" dirty="0">
                          <a:effectLst/>
                        </a:rPr>
                        <a:t>Year 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400" dirty="0">
                          <a:effectLst/>
                        </a:rPr>
                        <a:t>In Progress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515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pPr algn="l"/>
            <a:r>
              <a:rPr lang="en-US" sz="2000" b="1" dirty="0"/>
              <a:t>Goal:  Improve administrative functions associated with student progression</a:t>
            </a:r>
            <a:br>
              <a:rPr lang="en-US" sz="2000" dirty="0"/>
            </a:b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803381672"/>
              </p:ext>
            </p:extLst>
          </p:nvPr>
        </p:nvGraphicFramePr>
        <p:xfrm>
          <a:off x="457200" y="1161147"/>
          <a:ext cx="8229599" cy="3820209"/>
        </p:xfrm>
        <a:graphic>
          <a:graphicData uri="http://schemas.openxmlformats.org/drawingml/2006/table">
            <a:tbl>
              <a:tblPr firstRow="1" bandRow="1">
                <a:tableStyleId>{5C22544A-7EE6-4342-B048-85BDC9FD1C3A}</a:tableStyleId>
              </a:tblPr>
              <a:tblGrid>
                <a:gridCol w="5384250">
                  <a:extLst>
                    <a:ext uri="{9D8B030D-6E8A-4147-A177-3AD203B41FA5}">
                      <a16:colId xmlns:a16="http://schemas.microsoft.com/office/drawing/2014/main" val="20000"/>
                    </a:ext>
                  </a:extLst>
                </a:gridCol>
                <a:gridCol w="1232642">
                  <a:extLst>
                    <a:ext uri="{9D8B030D-6E8A-4147-A177-3AD203B41FA5}">
                      <a16:colId xmlns:a16="http://schemas.microsoft.com/office/drawing/2014/main" val="20001"/>
                    </a:ext>
                  </a:extLst>
                </a:gridCol>
                <a:gridCol w="1612707">
                  <a:extLst>
                    <a:ext uri="{9D8B030D-6E8A-4147-A177-3AD203B41FA5}">
                      <a16:colId xmlns:a16="http://schemas.microsoft.com/office/drawing/2014/main" val="20002"/>
                    </a:ext>
                  </a:extLst>
                </a:gridCol>
              </a:tblGrid>
              <a:tr h="243769">
                <a:tc>
                  <a:txBody>
                    <a:bodyPr/>
                    <a:lstStyle/>
                    <a:p>
                      <a:pPr marL="0" marR="0" algn="ctr">
                        <a:lnSpc>
                          <a:spcPct val="107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1078897">
                <a:tc>
                  <a:txBody>
                    <a:bodyPr/>
                    <a:lstStyle/>
                    <a:p>
                      <a:pPr marL="0" marR="0">
                        <a:lnSpc>
                          <a:spcPct val="107000"/>
                        </a:lnSpc>
                        <a:spcBef>
                          <a:spcPts val="0"/>
                        </a:spcBef>
                        <a:spcAft>
                          <a:spcPts val="0"/>
                        </a:spcAft>
                      </a:pPr>
                      <a:r>
                        <a:rPr lang="en-US" sz="1200" kern="1200">
                          <a:effectLst/>
                        </a:rPr>
                        <a:t>Audit Communication to Students</a:t>
                      </a:r>
                      <a:endParaRPr lang="en-US" sz="1200">
                        <a:effectLst/>
                      </a:endParaRPr>
                    </a:p>
                    <a:p>
                      <a:pPr marL="0" marR="0">
                        <a:lnSpc>
                          <a:spcPct val="107000"/>
                        </a:lnSpc>
                        <a:spcBef>
                          <a:spcPts val="0"/>
                        </a:spcBef>
                        <a:spcAft>
                          <a:spcPts val="0"/>
                        </a:spcAft>
                      </a:pPr>
                      <a:r>
                        <a:rPr lang="en-US" sz="1200" kern="1200">
                          <a:effectLst/>
                        </a:rPr>
                        <a:t>     FA Award Letter</a:t>
                      </a:r>
                      <a:endParaRPr lang="en-US" sz="1200">
                        <a:effectLst/>
                      </a:endParaRPr>
                    </a:p>
                    <a:p>
                      <a:pPr marL="0" marR="0">
                        <a:lnSpc>
                          <a:spcPct val="107000"/>
                        </a:lnSpc>
                        <a:spcBef>
                          <a:spcPts val="0"/>
                        </a:spcBef>
                        <a:spcAft>
                          <a:spcPts val="0"/>
                        </a:spcAft>
                      </a:pPr>
                      <a:r>
                        <a:rPr lang="en-US" sz="1200" kern="1200">
                          <a:effectLst/>
                        </a:rPr>
                        <a:t>     Automated Emails Based on Major </a:t>
                      </a:r>
                      <a:endParaRPr lang="en-US" sz="1200">
                        <a:effectLst/>
                      </a:endParaRPr>
                    </a:p>
                    <a:p>
                      <a:pPr marL="0" marR="0">
                        <a:lnSpc>
                          <a:spcPct val="107000"/>
                        </a:lnSpc>
                        <a:spcBef>
                          <a:spcPts val="0"/>
                        </a:spcBef>
                        <a:spcAft>
                          <a:spcPts val="0"/>
                        </a:spcAft>
                      </a:pPr>
                      <a:r>
                        <a:rPr lang="en-US" sz="1200" kern="1200">
                          <a:effectLst/>
                        </a:rPr>
                        <a:t>     Student Bill and account communication</a:t>
                      </a:r>
                      <a:endParaRPr lang="en-US" sz="1200">
                        <a:effectLst/>
                      </a:endParaRPr>
                    </a:p>
                    <a:p>
                      <a:pPr marL="0" marR="0">
                        <a:lnSpc>
                          <a:spcPct val="107000"/>
                        </a:lnSpc>
                        <a:spcBef>
                          <a:spcPts val="0"/>
                        </a:spcBef>
                        <a:spcAft>
                          <a:spcPts val="0"/>
                        </a:spcAft>
                      </a:pPr>
                      <a:r>
                        <a:rPr lang="en-US" sz="1200" kern="1200">
                          <a:effectLst/>
                        </a:rPr>
                        <a:t>     Major Changes/Withdrawals</a:t>
                      </a:r>
                      <a:endParaRPr lang="en-US" sz="1200">
                        <a:effectLst/>
                      </a:endParaRPr>
                    </a:p>
                    <a:p>
                      <a:pPr marL="0" marR="0">
                        <a:lnSpc>
                          <a:spcPct val="107000"/>
                        </a:lnSpc>
                        <a:spcBef>
                          <a:spcPts val="0"/>
                        </a:spcBef>
                        <a:spcAft>
                          <a:spcPts val="0"/>
                        </a:spcAft>
                      </a:pPr>
                      <a:r>
                        <a:rPr lang="en-US" sz="1200" kern="1200">
                          <a:effectLst/>
                        </a:rPr>
                        <a:t>     Nudges to Accept Aid or Process Documents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a:effectLst/>
                        </a:rPr>
                        <a:t>In Progress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243769">
                <a:tc>
                  <a:txBody>
                    <a:bodyPr/>
                    <a:lstStyle/>
                    <a:p>
                      <a:pPr marL="0" marR="0">
                        <a:lnSpc>
                          <a:spcPct val="107000"/>
                        </a:lnSpc>
                        <a:spcBef>
                          <a:spcPts val="0"/>
                        </a:spcBef>
                        <a:spcAft>
                          <a:spcPts val="0"/>
                        </a:spcAft>
                      </a:pPr>
                      <a:r>
                        <a:rPr lang="en-US" sz="1200" kern="1200">
                          <a:effectLst/>
                        </a:rPr>
                        <a:t>Review SAP Policy, Process, and Support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a:effectLst/>
                        </a:rPr>
                        <a:t>Ongoing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243769">
                <a:tc>
                  <a:txBody>
                    <a:bodyPr/>
                    <a:lstStyle/>
                    <a:p>
                      <a:pPr marL="0" marR="0">
                        <a:lnSpc>
                          <a:spcPct val="107000"/>
                        </a:lnSpc>
                        <a:spcBef>
                          <a:spcPts val="0"/>
                        </a:spcBef>
                        <a:spcAft>
                          <a:spcPts val="0"/>
                        </a:spcAft>
                      </a:pPr>
                      <a:r>
                        <a:rPr lang="en-US" sz="1200" kern="1200">
                          <a:effectLst/>
                        </a:rPr>
                        <a:t>Add verification software in the Financial Aid Office.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a:effectLst/>
                        </a:rPr>
                        <a:t>In Progress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243769">
                <a:tc>
                  <a:txBody>
                    <a:bodyPr/>
                    <a:lstStyle/>
                    <a:p>
                      <a:pPr marL="0" marR="0">
                        <a:lnSpc>
                          <a:spcPct val="107000"/>
                        </a:lnSpc>
                        <a:spcBef>
                          <a:spcPts val="0"/>
                        </a:spcBef>
                        <a:spcAft>
                          <a:spcPts val="0"/>
                        </a:spcAft>
                      </a:pPr>
                      <a:r>
                        <a:rPr lang="en-US" sz="1200" kern="1200">
                          <a:effectLst/>
                        </a:rPr>
                        <a:t>Enhance Academic Support for Students who Need 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a:effectLst/>
                        </a:rPr>
                        <a:t>In Progress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r h="410794">
                <a:tc>
                  <a:txBody>
                    <a:bodyPr/>
                    <a:lstStyle/>
                    <a:p>
                      <a:pPr marL="0" marR="0">
                        <a:lnSpc>
                          <a:spcPct val="107000"/>
                        </a:lnSpc>
                        <a:spcBef>
                          <a:spcPts val="0"/>
                        </a:spcBef>
                        <a:spcAft>
                          <a:spcPts val="0"/>
                        </a:spcAft>
                      </a:pPr>
                      <a:r>
                        <a:rPr lang="en-US" sz="1200" kern="1200">
                          <a:effectLst/>
                        </a:rPr>
                        <a:t>Utilize Texting to Communicate with Potential and Current Students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In Progress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r h="410794">
                <a:tc>
                  <a:txBody>
                    <a:bodyPr/>
                    <a:lstStyle/>
                    <a:p>
                      <a:pPr marL="0" marR="0">
                        <a:lnSpc>
                          <a:spcPct val="107000"/>
                        </a:lnSpc>
                        <a:spcBef>
                          <a:spcPts val="0"/>
                        </a:spcBef>
                        <a:spcAft>
                          <a:spcPts val="0"/>
                        </a:spcAft>
                      </a:pPr>
                      <a:r>
                        <a:rPr lang="en-US" sz="1200" kern="1200">
                          <a:effectLst/>
                        </a:rPr>
                        <a:t>Continue to Evaluate Staffing Levels to Support Serve Students as Enrollment Increases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Ongoing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dirty="0">
                          <a:effectLst/>
                        </a:rPr>
                        <a:t>Ongoing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6"/>
                  </a:ext>
                </a:extLst>
              </a:tr>
              <a:tr h="577820">
                <a:tc>
                  <a:txBody>
                    <a:bodyPr/>
                    <a:lstStyle/>
                    <a:p>
                      <a:pPr marL="0" marR="0">
                        <a:lnSpc>
                          <a:spcPct val="107000"/>
                        </a:lnSpc>
                        <a:spcBef>
                          <a:spcPts val="0"/>
                        </a:spcBef>
                        <a:spcAft>
                          <a:spcPts val="0"/>
                        </a:spcAft>
                      </a:pPr>
                      <a:r>
                        <a:rPr lang="en-US" sz="1200" kern="1200" dirty="0">
                          <a:effectLst/>
                        </a:rPr>
                        <a:t>Review Institutional Aid Awards and Student Success to Ensure Funds are having a Positive Impact on Student Degree Progression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dirty="0">
                          <a:effectLst/>
                        </a:rPr>
                        <a:t>Ongoing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79270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000" b="1" dirty="0"/>
              <a:t>Goal: Improve administrative functions associated with student progression</a:t>
            </a:r>
            <a:endParaRPr lang="en-US" sz="2000" dirty="0"/>
          </a:p>
        </p:txBody>
      </p:sp>
      <p:sp>
        <p:nvSpPr>
          <p:cNvPr id="3" name="Content Placeholder 2"/>
          <p:cNvSpPr>
            <a:spLocks noGrp="1"/>
          </p:cNvSpPr>
          <p:nvPr>
            <p:ph idx="1"/>
          </p:nvPr>
        </p:nvSpPr>
        <p:spPr>
          <a:xfrm>
            <a:off x="457200" y="1324593"/>
            <a:ext cx="8229600" cy="4565843"/>
          </a:xfrm>
        </p:spPr>
        <p:txBody>
          <a:bodyPr/>
          <a:lstStyle/>
          <a:p>
            <a:pPr lvl="0"/>
            <a:r>
              <a:rPr lang="en-US" sz="1800" dirty="0"/>
              <a:t>We have identified multiple process improvement opportunities within Financial Aid.  To date we have modified our method of loan processing to automate a significant amount of the tasks.  We have moved from a paper parent loan application to an electronic application and we are currently working to implement Campus Logic, a software which assists with student FASFA verification which impacts approximately 28% of our students.  </a:t>
            </a:r>
          </a:p>
          <a:p>
            <a:pPr lvl="0"/>
            <a:r>
              <a:rPr lang="en-US" sz="1800" dirty="0"/>
              <a:t>We have begun work with a Registrar, Bursar, and Financial Aid task force to review communication to students, cross train staff, seek methods to decrease the students dropped, improve service, and have a positive impact on enrollment.</a:t>
            </a:r>
          </a:p>
          <a:p>
            <a:pPr lvl="0"/>
            <a:r>
              <a:rPr lang="en-US" sz="1800" dirty="0"/>
              <a:t>We reworked our Satisfactory Academic Progress policy relating to financial aid.  The new policy provides students with an opportunity to improve and adjust to college life while ensuring Federal compliance.</a:t>
            </a:r>
          </a:p>
          <a:p>
            <a:pPr lvl="0"/>
            <a:r>
              <a:rPr lang="en-US" sz="1800" dirty="0"/>
              <a:t>We have launched the use of texting.</a:t>
            </a:r>
            <a:endParaRPr lang="en-US" sz="1200" dirty="0"/>
          </a:p>
        </p:txBody>
      </p:sp>
    </p:spTree>
    <p:extLst>
      <p:ext uri="{BB962C8B-B14F-4D97-AF65-F5344CB8AC3E}">
        <p14:creationId xmlns:p14="http://schemas.microsoft.com/office/powerpoint/2010/main" val="346624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675" y="552893"/>
            <a:ext cx="8942738" cy="5030290"/>
          </a:xfrm>
          <a:prstGeom prst="rect">
            <a:avLst/>
          </a:prstGeom>
        </p:spPr>
      </p:pic>
    </p:spTree>
    <p:extLst>
      <p:ext uri="{BB962C8B-B14F-4D97-AF65-F5344CB8AC3E}">
        <p14:creationId xmlns:p14="http://schemas.microsoft.com/office/powerpoint/2010/main" val="87023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803" y="289498"/>
            <a:ext cx="8870341" cy="4989567"/>
          </a:xfrm>
          <a:prstGeom prst="rect">
            <a:avLst/>
          </a:prstGeom>
        </p:spPr>
      </p:pic>
    </p:spTree>
    <p:extLst>
      <p:ext uri="{BB962C8B-B14F-4D97-AF65-F5344CB8AC3E}">
        <p14:creationId xmlns:p14="http://schemas.microsoft.com/office/powerpoint/2010/main" val="231334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811" y="355710"/>
            <a:ext cx="8790008" cy="4944380"/>
          </a:xfrm>
          <a:prstGeom prst="rect">
            <a:avLst/>
          </a:prstGeom>
        </p:spPr>
      </p:pic>
    </p:spTree>
    <p:extLst>
      <p:ext uri="{BB962C8B-B14F-4D97-AF65-F5344CB8AC3E}">
        <p14:creationId xmlns:p14="http://schemas.microsoft.com/office/powerpoint/2010/main" val="322735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341" y="448984"/>
            <a:ext cx="8896333" cy="5004188"/>
          </a:xfrm>
          <a:prstGeom prst="rect">
            <a:avLst/>
          </a:prstGeom>
        </p:spPr>
      </p:pic>
    </p:spTree>
    <p:extLst>
      <p:ext uri="{BB962C8B-B14F-4D97-AF65-F5344CB8AC3E}">
        <p14:creationId xmlns:p14="http://schemas.microsoft.com/office/powerpoint/2010/main" val="398728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pPr algn="l"/>
            <a:r>
              <a:rPr lang="en-US" sz="2000" b="1" dirty="0"/>
              <a:t>Goal:  Increase MOWR/DE student enrollment to 815 for fall 2022.</a:t>
            </a:r>
            <a:br>
              <a:rPr lang="en-US" sz="2000" dirty="0"/>
            </a:b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2325834970"/>
              </p:ext>
            </p:extLst>
          </p:nvPr>
        </p:nvGraphicFramePr>
        <p:xfrm>
          <a:off x="457200" y="1596171"/>
          <a:ext cx="8229600" cy="2118541"/>
        </p:xfrm>
        <a:graphic>
          <a:graphicData uri="http://schemas.openxmlformats.org/drawingml/2006/table">
            <a:tbl>
              <a:tblPr firstRow="1" bandRow="1">
                <a:tableStyleId>{5C22544A-7EE6-4342-B048-85BDC9FD1C3A}</a:tableStyleId>
              </a:tblPr>
              <a:tblGrid>
                <a:gridCol w="5163510">
                  <a:extLst>
                    <a:ext uri="{9D8B030D-6E8A-4147-A177-3AD203B41FA5}">
                      <a16:colId xmlns:a16="http://schemas.microsoft.com/office/drawing/2014/main" val="20000"/>
                    </a:ext>
                  </a:extLst>
                </a:gridCol>
                <a:gridCol w="1182107">
                  <a:extLst>
                    <a:ext uri="{9D8B030D-6E8A-4147-A177-3AD203B41FA5}">
                      <a16:colId xmlns:a16="http://schemas.microsoft.com/office/drawing/2014/main" val="20001"/>
                    </a:ext>
                  </a:extLst>
                </a:gridCol>
                <a:gridCol w="1883983">
                  <a:extLst>
                    <a:ext uri="{9D8B030D-6E8A-4147-A177-3AD203B41FA5}">
                      <a16:colId xmlns:a16="http://schemas.microsoft.com/office/drawing/2014/main" val="20002"/>
                    </a:ext>
                  </a:extLst>
                </a:gridCol>
              </a:tblGrid>
              <a:tr h="392837">
                <a:tc>
                  <a:txBody>
                    <a:bodyPr/>
                    <a:lstStyle/>
                    <a:p>
                      <a:pPr marL="0" marR="0" algn="ctr">
                        <a:lnSpc>
                          <a:spcPct val="107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Status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392837">
                <a:tc>
                  <a:txBody>
                    <a:bodyPr/>
                    <a:lstStyle/>
                    <a:p>
                      <a:pPr marL="0" marR="0">
                        <a:lnSpc>
                          <a:spcPct val="107000"/>
                        </a:lnSpc>
                        <a:spcBef>
                          <a:spcPts val="0"/>
                        </a:spcBef>
                        <a:spcAft>
                          <a:spcPts val="0"/>
                        </a:spcAft>
                      </a:pPr>
                      <a:r>
                        <a:rPr lang="en-US" sz="1400" kern="1200" dirty="0">
                          <a:effectLst/>
                        </a:rPr>
                        <a:t>List Buys for ACT/SAT and Communication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Completed and Ongoing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392837">
                <a:tc>
                  <a:txBody>
                    <a:bodyPr/>
                    <a:lstStyle/>
                    <a:p>
                      <a:pPr marL="0" marR="0">
                        <a:lnSpc>
                          <a:spcPct val="107000"/>
                        </a:lnSpc>
                        <a:spcBef>
                          <a:spcPts val="0"/>
                        </a:spcBef>
                        <a:spcAft>
                          <a:spcPts val="0"/>
                        </a:spcAft>
                      </a:pPr>
                      <a:r>
                        <a:rPr lang="en-US" sz="1400" kern="1200">
                          <a:effectLst/>
                        </a:rPr>
                        <a:t>Development of University Collateral to Include MOWR/DE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Ongoing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392837">
                <a:tc>
                  <a:txBody>
                    <a:bodyPr/>
                    <a:lstStyle/>
                    <a:p>
                      <a:pPr marL="0" marR="0">
                        <a:lnSpc>
                          <a:spcPct val="107000"/>
                        </a:lnSpc>
                        <a:spcBef>
                          <a:spcPts val="0"/>
                        </a:spcBef>
                        <a:spcAft>
                          <a:spcPts val="0"/>
                        </a:spcAft>
                      </a:pPr>
                      <a:r>
                        <a:rPr lang="en-US" sz="1400" kern="1200">
                          <a:effectLst/>
                        </a:rPr>
                        <a:t>HS MOWR Staff to Attend Counselor Appreciation Day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Ongoing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547193">
                <a:tc>
                  <a:txBody>
                    <a:bodyPr/>
                    <a:lstStyle/>
                    <a:p>
                      <a:pPr marL="0" marR="0">
                        <a:lnSpc>
                          <a:spcPct val="107000"/>
                        </a:lnSpc>
                        <a:spcBef>
                          <a:spcPts val="0"/>
                        </a:spcBef>
                        <a:spcAft>
                          <a:spcPts val="0"/>
                        </a:spcAft>
                      </a:pPr>
                      <a:r>
                        <a:rPr lang="en-US" sz="1400" kern="1200" dirty="0">
                          <a:effectLst/>
                        </a:rPr>
                        <a:t>Develop Online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dirty="0">
                          <a:effectLst/>
                        </a:rPr>
                        <a:t>Completed with Ongoing Modifications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02512" y="949841"/>
            <a:ext cx="8084288" cy="646331"/>
          </a:xfrm>
          <a:prstGeom prst="rect">
            <a:avLst/>
          </a:prstGeom>
          <a:noFill/>
        </p:spPr>
        <p:txBody>
          <a:bodyPr wrap="square" rtlCol="0">
            <a:spAutoFit/>
          </a:bodyPr>
          <a:lstStyle/>
          <a:p>
            <a:r>
              <a:rPr lang="en-US" dirty="0">
                <a:solidFill>
                  <a:schemeClr val="bg1"/>
                </a:solidFill>
              </a:rPr>
              <a:t>Increase new students enrolled in MOWR/DE through the increase of leads, communication, and improvements in process.</a:t>
            </a:r>
          </a:p>
        </p:txBody>
      </p:sp>
      <p:sp>
        <p:nvSpPr>
          <p:cNvPr id="6" name="TextBox 5"/>
          <p:cNvSpPr txBox="1"/>
          <p:nvPr/>
        </p:nvSpPr>
        <p:spPr>
          <a:xfrm>
            <a:off x="457200" y="3926958"/>
            <a:ext cx="8296940" cy="1754326"/>
          </a:xfrm>
          <a:prstGeom prst="rect">
            <a:avLst/>
          </a:prstGeom>
          <a:noFill/>
        </p:spPr>
        <p:txBody>
          <a:bodyPr wrap="square" rtlCol="0">
            <a:spAutoFit/>
          </a:bodyPr>
          <a:lstStyle/>
          <a:p>
            <a:r>
              <a:rPr lang="en-US" dirty="0">
                <a:solidFill>
                  <a:schemeClr val="bg1"/>
                </a:solidFill>
              </a:rPr>
              <a:t>Update:  Successfully implement the four strategies associated with this goal.  While we were seeking to increase the pool of new DE students through these strategies, we eased the process for potential students to enroll but were not able to realize the overall enrollment increase.  We increased our applicant pool by 2% but our new DE enrollment actually decreased from 518 in fall 2016 to 491 in fall 2017.</a:t>
            </a:r>
          </a:p>
        </p:txBody>
      </p:sp>
    </p:spTree>
    <p:extLst>
      <p:ext uri="{BB962C8B-B14F-4D97-AF65-F5344CB8AC3E}">
        <p14:creationId xmlns:p14="http://schemas.microsoft.com/office/powerpoint/2010/main" val="162492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pPr algn="l"/>
            <a:r>
              <a:rPr lang="en-US" sz="2000" b="1" dirty="0"/>
              <a:t>Goal:  Increase MOWR/DE student enrollment to 815 for fall 2022.</a:t>
            </a:r>
            <a:br>
              <a:rPr lang="en-US" sz="2000" dirty="0"/>
            </a:br>
            <a:endParaRPr lang="en-US" sz="2000" dirty="0"/>
          </a:p>
        </p:txBody>
      </p:sp>
      <p:sp>
        <p:nvSpPr>
          <p:cNvPr id="5" name="TextBox 4"/>
          <p:cNvSpPr txBox="1"/>
          <p:nvPr/>
        </p:nvSpPr>
        <p:spPr>
          <a:xfrm>
            <a:off x="602512" y="949841"/>
            <a:ext cx="8084288" cy="646331"/>
          </a:xfrm>
          <a:prstGeom prst="rect">
            <a:avLst/>
          </a:prstGeom>
          <a:noFill/>
        </p:spPr>
        <p:txBody>
          <a:bodyPr wrap="square" rtlCol="0">
            <a:spAutoFit/>
          </a:bodyPr>
          <a:lstStyle/>
          <a:p>
            <a:r>
              <a:rPr lang="en-US" b="1" dirty="0">
                <a:solidFill>
                  <a:schemeClr val="bg1"/>
                </a:solidFill>
              </a:rPr>
              <a:t>Increase the percentage of MOWR/DE seniors who matriculate at Clayton State to 20%.</a:t>
            </a:r>
            <a:endParaRPr lang="en-US" dirty="0">
              <a:solidFill>
                <a:schemeClr val="bg1"/>
              </a:solidFill>
            </a:endParaRPr>
          </a:p>
        </p:txBody>
      </p:sp>
      <p:sp>
        <p:nvSpPr>
          <p:cNvPr id="6" name="TextBox 5"/>
          <p:cNvSpPr txBox="1"/>
          <p:nvPr/>
        </p:nvSpPr>
        <p:spPr>
          <a:xfrm>
            <a:off x="457200" y="4167299"/>
            <a:ext cx="8296940" cy="1754326"/>
          </a:xfrm>
          <a:prstGeom prst="rect">
            <a:avLst/>
          </a:prstGeom>
          <a:noFill/>
        </p:spPr>
        <p:txBody>
          <a:bodyPr wrap="square" rtlCol="0">
            <a:spAutoFit/>
          </a:bodyPr>
          <a:lstStyle/>
          <a:p>
            <a:r>
              <a:rPr lang="en-US" dirty="0">
                <a:solidFill>
                  <a:schemeClr val="bg1"/>
                </a:solidFill>
              </a:rPr>
              <a:t>Update:  While all of these goals are associated with the second year of the SEM plan we were able to accomplish some in the first year.  We have realized a challenge in comparing historical data to clearly understand if we are improving our conversion rates.  This year we have discussed creating a consistent method in which to establish our historical conversion rates as well as implementing the remaining strategies associated with this goal.</a:t>
            </a:r>
          </a:p>
        </p:txBody>
      </p:sp>
      <p:graphicFrame>
        <p:nvGraphicFramePr>
          <p:cNvPr id="4" name="Table 3"/>
          <p:cNvGraphicFramePr>
            <a:graphicFrameLocks noGrp="1"/>
          </p:cNvGraphicFramePr>
          <p:nvPr>
            <p:extLst>
              <p:ext uri="{D42A27DB-BD31-4B8C-83A1-F6EECF244321}">
                <p14:modId xmlns:p14="http://schemas.microsoft.com/office/powerpoint/2010/main" val="91881757"/>
              </p:ext>
            </p:extLst>
          </p:nvPr>
        </p:nvGraphicFramePr>
        <p:xfrm>
          <a:off x="602512" y="1597524"/>
          <a:ext cx="8151628" cy="2287144"/>
        </p:xfrm>
        <a:graphic>
          <a:graphicData uri="http://schemas.openxmlformats.org/drawingml/2006/table">
            <a:tbl>
              <a:tblPr firstRow="1" bandRow="1">
                <a:tableStyleId>{5C22544A-7EE6-4342-B048-85BDC9FD1C3A}</a:tableStyleId>
              </a:tblPr>
              <a:tblGrid>
                <a:gridCol w="5202815">
                  <a:extLst>
                    <a:ext uri="{9D8B030D-6E8A-4147-A177-3AD203B41FA5}">
                      <a16:colId xmlns:a16="http://schemas.microsoft.com/office/drawing/2014/main" val="20000"/>
                    </a:ext>
                  </a:extLst>
                </a:gridCol>
                <a:gridCol w="1191105">
                  <a:extLst>
                    <a:ext uri="{9D8B030D-6E8A-4147-A177-3AD203B41FA5}">
                      <a16:colId xmlns:a16="http://schemas.microsoft.com/office/drawing/2014/main" val="20001"/>
                    </a:ext>
                  </a:extLst>
                </a:gridCol>
                <a:gridCol w="1757708">
                  <a:extLst>
                    <a:ext uri="{9D8B030D-6E8A-4147-A177-3AD203B41FA5}">
                      <a16:colId xmlns:a16="http://schemas.microsoft.com/office/drawing/2014/main" val="20002"/>
                    </a:ext>
                  </a:extLst>
                </a:gridCol>
              </a:tblGrid>
              <a:tr h="335280">
                <a:tc>
                  <a:txBody>
                    <a:bodyPr/>
                    <a:lstStyle/>
                    <a:p>
                      <a:pPr marL="0" marR="0">
                        <a:lnSpc>
                          <a:spcPct val="107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335280">
                <a:tc>
                  <a:txBody>
                    <a:bodyPr/>
                    <a:lstStyle/>
                    <a:p>
                      <a:pPr marL="0" marR="0">
                        <a:lnSpc>
                          <a:spcPct val="107000"/>
                        </a:lnSpc>
                        <a:spcBef>
                          <a:spcPts val="0"/>
                        </a:spcBef>
                        <a:spcAft>
                          <a:spcPts val="0"/>
                        </a:spcAft>
                      </a:pPr>
                      <a:r>
                        <a:rPr lang="en-US" sz="1200" kern="1200">
                          <a:effectLst/>
                        </a:rPr>
                        <a:t>Admissions to assist with Henry MOWR Orientation – Connect Recruitment Message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Year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In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335280">
                <a:tc>
                  <a:txBody>
                    <a:bodyPr/>
                    <a:lstStyle/>
                    <a:p>
                      <a:pPr marL="0" marR="0">
                        <a:lnSpc>
                          <a:spcPct val="107000"/>
                        </a:lnSpc>
                        <a:spcBef>
                          <a:spcPts val="0"/>
                        </a:spcBef>
                        <a:spcAft>
                          <a:spcPts val="0"/>
                        </a:spcAft>
                      </a:pPr>
                      <a:r>
                        <a:rPr lang="en-US" sz="1200" kern="1200" dirty="0">
                          <a:effectLst/>
                        </a:rPr>
                        <a:t>Communication Campaign for MOWR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Year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dirty="0">
                          <a:effectLst/>
                          <a:latin typeface="+mn-lt"/>
                          <a:ea typeface="+mn-ea"/>
                          <a:cs typeface="+mn-cs"/>
                        </a:rPr>
                        <a:t>In</a:t>
                      </a:r>
                      <a:r>
                        <a:rPr lang="en-US" sz="1100" kern="1200" baseline="0" dirty="0">
                          <a:effectLst/>
                          <a:latin typeface="+mn-lt"/>
                          <a:ea typeface="+mn-ea"/>
                          <a:cs typeface="+mn-cs"/>
                        </a:rPr>
                        <a:t>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335280">
                <a:tc>
                  <a:txBody>
                    <a:bodyPr/>
                    <a:lstStyle/>
                    <a:p>
                      <a:pPr marL="0" marR="0">
                        <a:lnSpc>
                          <a:spcPct val="107000"/>
                        </a:lnSpc>
                        <a:spcBef>
                          <a:spcPts val="0"/>
                        </a:spcBef>
                        <a:spcAft>
                          <a:spcPts val="0"/>
                        </a:spcAft>
                      </a:pPr>
                      <a:r>
                        <a:rPr lang="en-US" sz="1200" kern="1200">
                          <a:effectLst/>
                        </a:rPr>
                        <a:t>Capture Intended Major and Develop Programmatic Conversion Strategies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Year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a:effectLst/>
                        </a:rPr>
                        <a:t>In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335280">
                <a:tc>
                  <a:txBody>
                    <a:bodyPr/>
                    <a:lstStyle/>
                    <a:p>
                      <a:pPr marL="0" marR="0">
                        <a:lnSpc>
                          <a:spcPct val="107000"/>
                        </a:lnSpc>
                        <a:spcBef>
                          <a:spcPts val="0"/>
                        </a:spcBef>
                        <a:spcAft>
                          <a:spcPts val="0"/>
                        </a:spcAft>
                      </a:pPr>
                      <a:r>
                        <a:rPr lang="en-US" sz="1200" kern="1200">
                          <a:effectLst/>
                        </a:rPr>
                        <a:t>Student Affairs Presentation to Henry and Fayette Sites of MOWR students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Year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In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r h="335280">
                <a:tc>
                  <a:txBody>
                    <a:bodyPr/>
                    <a:lstStyle/>
                    <a:p>
                      <a:pPr marL="0" marR="0">
                        <a:lnSpc>
                          <a:spcPct val="107000"/>
                        </a:lnSpc>
                        <a:spcBef>
                          <a:spcPts val="0"/>
                        </a:spcBef>
                        <a:spcAft>
                          <a:spcPts val="0"/>
                        </a:spcAft>
                      </a:pPr>
                      <a:r>
                        <a:rPr lang="en-US" sz="1200" kern="1200" dirty="0">
                          <a:effectLst/>
                        </a:rPr>
                        <a:t>Student Affairs Post Card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Year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dirty="0">
                          <a:effectLst/>
                        </a:rPr>
                        <a:t>In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663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r>
              <a:rPr lang="en-US" sz="2000" b="1" dirty="0"/>
              <a:t>Goal:  Increase the undergraduate new student enrollment for fall, spring, and summer terms. </a:t>
            </a:r>
            <a:br>
              <a:rPr lang="en-US" sz="2000" dirty="0"/>
            </a:br>
            <a:endParaRPr lang="en-US" sz="2000" dirty="0"/>
          </a:p>
        </p:txBody>
      </p:sp>
      <p:sp>
        <p:nvSpPr>
          <p:cNvPr id="5" name="TextBox 4"/>
          <p:cNvSpPr txBox="1"/>
          <p:nvPr/>
        </p:nvSpPr>
        <p:spPr>
          <a:xfrm>
            <a:off x="602512" y="949841"/>
            <a:ext cx="8084288" cy="369332"/>
          </a:xfrm>
          <a:prstGeom prst="rect">
            <a:avLst/>
          </a:prstGeom>
          <a:noFill/>
        </p:spPr>
        <p:txBody>
          <a:bodyPr wrap="square" rtlCol="0">
            <a:spAutoFit/>
          </a:bodyPr>
          <a:lstStyle/>
          <a:p>
            <a:r>
              <a:rPr lang="en-US">
                <a:solidFill>
                  <a:schemeClr val="bg1"/>
                </a:solidFill>
              </a:rPr>
              <a:t>Increase communication to prospective students at the inquiry stage.</a:t>
            </a:r>
            <a:endParaRPr lang="en-US" dirty="0">
              <a:solidFill>
                <a:schemeClr val="bg1"/>
              </a:solidFill>
            </a:endParaRPr>
          </a:p>
        </p:txBody>
      </p:sp>
      <p:sp>
        <p:nvSpPr>
          <p:cNvPr id="6" name="TextBox 5"/>
          <p:cNvSpPr txBox="1"/>
          <p:nvPr/>
        </p:nvSpPr>
        <p:spPr>
          <a:xfrm>
            <a:off x="457200" y="4277832"/>
            <a:ext cx="8296940" cy="1200329"/>
          </a:xfrm>
          <a:prstGeom prst="rect">
            <a:avLst/>
          </a:prstGeom>
          <a:noFill/>
        </p:spPr>
        <p:txBody>
          <a:bodyPr wrap="square" rtlCol="0">
            <a:spAutoFit/>
          </a:bodyPr>
          <a:lstStyle/>
          <a:p>
            <a:r>
              <a:rPr lang="en-US" dirty="0">
                <a:solidFill>
                  <a:schemeClr val="bg1"/>
                </a:solidFill>
              </a:rPr>
              <a:t>Update:  We were able to accomplish our year 1 strategies associated with this goal.  Through this effort we were able to realize an increase from 28.7% to 30.9% of students who applied to enrolled.  We will be adding a full-time employee to the SCU in FY19.</a:t>
            </a:r>
          </a:p>
        </p:txBody>
      </p:sp>
      <p:graphicFrame>
        <p:nvGraphicFramePr>
          <p:cNvPr id="3" name="Table 2"/>
          <p:cNvGraphicFramePr>
            <a:graphicFrameLocks noGrp="1"/>
          </p:cNvGraphicFramePr>
          <p:nvPr>
            <p:extLst>
              <p:ext uri="{D42A27DB-BD31-4B8C-83A1-F6EECF244321}">
                <p14:modId xmlns:p14="http://schemas.microsoft.com/office/powerpoint/2010/main" val="3408929818"/>
              </p:ext>
            </p:extLst>
          </p:nvPr>
        </p:nvGraphicFramePr>
        <p:xfrm>
          <a:off x="602512" y="1448522"/>
          <a:ext cx="8084288" cy="2456434"/>
        </p:xfrm>
        <a:graphic>
          <a:graphicData uri="http://schemas.openxmlformats.org/drawingml/2006/table">
            <a:tbl>
              <a:tblPr firstRow="1" bandRow="1">
                <a:tableStyleId>{5C22544A-7EE6-4342-B048-85BDC9FD1C3A}</a:tableStyleId>
              </a:tblPr>
              <a:tblGrid>
                <a:gridCol w="5343650">
                  <a:extLst>
                    <a:ext uri="{9D8B030D-6E8A-4147-A177-3AD203B41FA5}">
                      <a16:colId xmlns:a16="http://schemas.microsoft.com/office/drawing/2014/main" val="20000"/>
                    </a:ext>
                  </a:extLst>
                </a:gridCol>
                <a:gridCol w="1223347">
                  <a:extLst>
                    <a:ext uri="{9D8B030D-6E8A-4147-A177-3AD203B41FA5}">
                      <a16:colId xmlns:a16="http://schemas.microsoft.com/office/drawing/2014/main" val="20001"/>
                    </a:ext>
                  </a:extLst>
                </a:gridCol>
                <a:gridCol w="1517291">
                  <a:extLst>
                    <a:ext uri="{9D8B030D-6E8A-4147-A177-3AD203B41FA5}">
                      <a16:colId xmlns:a16="http://schemas.microsoft.com/office/drawing/2014/main" val="20002"/>
                    </a:ext>
                  </a:extLst>
                </a:gridCol>
              </a:tblGrid>
              <a:tr h="480900">
                <a:tc>
                  <a:txBody>
                    <a:bodyPr/>
                    <a:lstStyle/>
                    <a:p>
                      <a:pPr marL="0" marR="0" algn="ctr">
                        <a:lnSpc>
                          <a:spcPct val="107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100" kern="1200">
                          <a:effectLst/>
                        </a:rPr>
                        <a:t>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480900">
                <a:tc>
                  <a:txBody>
                    <a:bodyPr/>
                    <a:lstStyle/>
                    <a:p>
                      <a:pPr marL="0" marR="0">
                        <a:lnSpc>
                          <a:spcPct val="107000"/>
                        </a:lnSpc>
                        <a:spcBef>
                          <a:spcPts val="0"/>
                        </a:spcBef>
                        <a:spcAft>
                          <a:spcPts val="0"/>
                        </a:spcAft>
                      </a:pPr>
                      <a:r>
                        <a:rPr lang="en-US" sz="1400" kern="1200" dirty="0">
                          <a:effectLst/>
                        </a:rPr>
                        <a:t>SCU – Merge outbound calls with inbound calls.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873576">
                <a:tc>
                  <a:txBody>
                    <a:bodyPr/>
                    <a:lstStyle/>
                    <a:p>
                      <a:pPr marL="0" marR="0">
                        <a:lnSpc>
                          <a:spcPct val="107000"/>
                        </a:lnSpc>
                        <a:spcBef>
                          <a:spcPts val="0"/>
                        </a:spcBef>
                        <a:spcAft>
                          <a:spcPts val="0"/>
                        </a:spcAft>
                      </a:pPr>
                      <a:r>
                        <a:rPr lang="en-US" sz="1400" kern="1200" dirty="0">
                          <a:effectLst/>
                        </a:rPr>
                        <a:t>SCU – Currently staffed with 5 student workers.  Shift to:</a:t>
                      </a:r>
                      <a:endParaRPr lang="en-US" sz="1400" dirty="0">
                        <a:effectLst/>
                      </a:endParaRPr>
                    </a:p>
                    <a:p>
                      <a:pPr marL="0" marR="0" algn="ctr">
                        <a:lnSpc>
                          <a:spcPct val="107000"/>
                        </a:lnSpc>
                        <a:spcBef>
                          <a:spcPts val="0"/>
                        </a:spcBef>
                        <a:spcAft>
                          <a:spcPts val="0"/>
                        </a:spcAft>
                      </a:pPr>
                      <a:r>
                        <a:rPr lang="en-US" sz="1400" kern="1200" dirty="0">
                          <a:effectLst/>
                        </a:rPr>
                        <a:t>1 FT – 2 student workers</a:t>
                      </a:r>
                      <a:endParaRPr lang="en-US" sz="1400" dirty="0">
                        <a:effectLst/>
                      </a:endParaRPr>
                    </a:p>
                    <a:p>
                      <a:pPr marL="0" marR="0" algn="ctr">
                        <a:lnSpc>
                          <a:spcPct val="107000"/>
                        </a:lnSpc>
                        <a:spcBef>
                          <a:spcPts val="0"/>
                        </a:spcBef>
                        <a:spcAft>
                          <a:spcPts val="0"/>
                        </a:spcAft>
                      </a:pPr>
                      <a:r>
                        <a:rPr lang="en-US" sz="1400" kern="1200" dirty="0">
                          <a:effectLst/>
                        </a:rPr>
                        <a:t>2 FT – 2 student workers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endParaRPr lang="en-US" sz="1200" kern="1200" dirty="0">
                        <a:effectLst/>
                      </a:endParaRPr>
                    </a:p>
                    <a:p>
                      <a:pPr marL="0" marR="0" algn="ctr">
                        <a:lnSpc>
                          <a:spcPct val="107000"/>
                        </a:lnSpc>
                        <a:spcBef>
                          <a:spcPts val="0"/>
                        </a:spcBef>
                        <a:spcAft>
                          <a:spcPts val="0"/>
                        </a:spcAft>
                      </a:pPr>
                      <a:r>
                        <a:rPr lang="en-US" sz="1200" kern="1200" dirty="0">
                          <a:effectLst/>
                        </a:rPr>
                        <a:t>Year 2</a:t>
                      </a:r>
                      <a:endParaRPr lang="en-US" sz="1200" dirty="0">
                        <a:effectLst/>
                      </a:endParaRPr>
                    </a:p>
                    <a:p>
                      <a:pPr marL="0" marR="0" algn="ctr">
                        <a:lnSpc>
                          <a:spcPct val="107000"/>
                        </a:lnSpc>
                        <a:spcBef>
                          <a:spcPts val="0"/>
                        </a:spcBef>
                        <a:spcAft>
                          <a:spcPts val="0"/>
                        </a:spcAft>
                      </a:pPr>
                      <a:r>
                        <a:rPr lang="en-US" sz="1200" kern="1200" dirty="0">
                          <a:effectLst/>
                        </a:rPr>
                        <a:t>Year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endParaRPr lang="en-US" sz="1200" kern="1200" dirty="0">
                        <a:effectLst/>
                        <a:latin typeface="+mn-lt"/>
                        <a:ea typeface="+mn-ea"/>
                        <a:cs typeface="+mn-cs"/>
                      </a:endParaRPr>
                    </a:p>
                    <a:p>
                      <a:pPr marL="0" marR="0" algn="ctr">
                        <a:lnSpc>
                          <a:spcPct val="107000"/>
                        </a:lnSpc>
                        <a:spcBef>
                          <a:spcPts val="0"/>
                        </a:spcBef>
                        <a:spcAft>
                          <a:spcPts val="0"/>
                        </a:spcAft>
                      </a:pPr>
                      <a:r>
                        <a:rPr lang="en-US" sz="1200" kern="1200" dirty="0">
                          <a:effectLst/>
                          <a:latin typeface="+mn-lt"/>
                          <a:ea typeface="+mn-ea"/>
                          <a:cs typeface="+mn-cs"/>
                        </a:rPr>
                        <a:t>In</a:t>
                      </a:r>
                      <a:r>
                        <a:rPr lang="en-US" sz="1200" kern="1200" baseline="0" dirty="0">
                          <a:effectLst/>
                          <a:latin typeface="+mn-lt"/>
                          <a:ea typeface="+mn-ea"/>
                          <a:cs typeface="+mn-cs"/>
                        </a:rPr>
                        <a:t> Progress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621058">
                <a:tc>
                  <a:txBody>
                    <a:bodyPr/>
                    <a:lstStyle/>
                    <a:p>
                      <a:pPr marL="0" marR="0">
                        <a:lnSpc>
                          <a:spcPct val="107000"/>
                        </a:lnSpc>
                        <a:spcBef>
                          <a:spcPts val="0"/>
                        </a:spcBef>
                        <a:spcAft>
                          <a:spcPts val="0"/>
                        </a:spcAft>
                      </a:pPr>
                      <a:r>
                        <a:rPr lang="en-US" sz="1400" kern="1200" dirty="0">
                          <a:effectLst/>
                        </a:rPr>
                        <a:t>SCU – Call inquiries</a:t>
                      </a:r>
                      <a:endParaRPr lang="en-US" sz="1400" dirty="0">
                        <a:effectLst/>
                      </a:endParaRPr>
                    </a:p>
                    <a:p>
                      <a:pPr marL="0" marR="0">
                        <a:lnSpc>
                          <a:spcPct val="107000"/>
                        </a:lnSpc>
                        <a:spcBef>
                          <a:spcPts val="0"/>
                        </a:spcBef>
                        <a:spcAft>
                          <a:spcPts val="0"/>
                        </a:spcAft>
                      </a:pPr>
                      <a:r>
                        <a:rPr lang="en-US" sz="1400" kern="1200" dirty="0">
                          <a:effectLst/>
                        </a:rPr>
                        <a:t>Call all inquiries and push applications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Year 1</a:t>
                      </a:r>
                      <a:endParaRPr lang="en-US" sz="1200">
                        <a:effectLst/>
                      </a:endParaRPr>
                    </a:p>
                    <a:p>
                      <a:pPr marL="0" marR="0" algn="ctr">
                        <a:lnSpc>
                          <a:spcPct val="107000"/>
                        </a:lnSpc>
                        <a:spcBef>
                          <a:spcPts val="0"/>
                        </a:spcBef>
                        <a:spcAft>
                          <a:spcPts val="0"/>
                        </a:spcAft>
                      </a:pPr>
                      <a:r>
                        <a:rPr lang="en-US" sz="1200" kern="1200">
                          <a:effectLst/>
                        </a:rPr>
                        <a:t>Year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dirty="0">
                          <a:effectLst/>
                        </a:rPr>
                        <a:t>In Progress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9259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64978"/>
          </a:xfrm>
        </p:spPr>
        <p:txBody>
          <a:bodyPr/>
          <a:lstStyle/>
          <a:p>
            <a:r>
              <a:rPr lang="en-US" sz="2000" b="1" dirty="0"/>
              <a:t>Goal:  Increase the undergraduate new student enrollment for fall, spring, and summer terms. </a:t>
            </a:r>
            <a:br>
              <a:rPr lang="en-US" sz="2000" dirty="0"/>
            </a:br>
            <a:endParaRPr lang="en-US" sz="2000" dirty="0"/>
          </a:p>
        </p:txBody>
      </p:sp>
      <p:sp>
        <p:nvSpPr>
          <p:cNvPr id="5" name="TextBox 4"/>
          <p:cNvSpPr txBox="1"/>
          <p:nvPr/>
        </p:nvSpPr>
        <p:spPr>
          <a:xfrm>
            <a:off x="602512" y="949841"/>
            <a:ext cx="8084288" cy="923330"/>
          </a:xfrm>
          <a:prstGeom prst="rect">
            <a:avLst/>
          </a:prstGeom>
          <a:noFill/>
        </p:spPr>
        <p:txBody>
          <a:bodyPr wrap="square" rtlCol="0">
            <a:spAutoFit/>
          </a:bodyPr>
          <a:lstStyle/>
          <a:p>
            <a:r>
              <a:rPr lang="en-US" dirty="0">
                <a:solidFill>
                  <a:schemeClr val="bg1"/>
                </a:solidFill>
              </a:rPr>
              <a:t>Increase the reach and impact of the high school recruiting activities through greater inquiry conversion and increasing the generation of inquiries through targeted areas.</a:t>
            </a:r>
          </a:p>
        </p:txBody>
      </p:sp>
      <p:sp>
        <p:nvSpPr>
          <p:cNvPr id="6" name="TextBox 5"/>
          <p:cNvSpPr txBox="1"/>
          <p:nvPr/>
        </p:nvSpPr>
        <p:spPr>
          <a:xfrm>
            <a:off x="432390" y="5551367"/>
            <a:ext cx="8296940" cy="646331"/>
          </a:xfrm>
          <a:prstGeom prst="rect">
            <a:avLst/>
          </a:prstGeom>
          <a:noFill/>
        </p:spPr>
        <p:txBody>
          <a:bodyPr wrap="square" rtlCol="0">
            <a:spAutoFit/>
          </a:bodyPr>
          <a:lstStyle/>
          <a:p>
            <a:r>
              <a:rPr lang="en-US" dirty="0">
                <a:solidFill>
                  <a:schemeClr val="bg1"/>
                </a:solidFill>
              </a:rPr>
              <a:t>Update:  We were able to accomplish the strategies associated with this goal.  Through this effort we realized a 9.8% increase in our freshman enrollment.</a:t>
            </a:r>
          </a:p>
        </p:txBody>
      </p:sp>
      <p:graphicFrame>
        <p:nvGraphicFramePr>
          <p:cNvPr id="4" name="Table 3"/>
          <p:cNvGraphicFramePr>
            <a:graphicFrameLocks noGrp="1"/>
          </p:cNvGraphicFramePr>
          <p:nvPr>
            <p:extLst>
              <p:ext uri="{D42A27DB-BD31-4B8C-83A1-F6EECF244321}">
                <p14:modId xmlns:p14="http://schemas.microsoft.com/office/powerpoint/2010/main" val="1208053601"/>
              </p:ext>
            </p:extLst>
          </p:nvPr>
        </p:nvGraphicFramePr>
        <p:xfrm>
          <a:off x="602510" y="1873172"/>
          <a:ext cx="8084290" cy="3540336"/>
        </p:xfrm>
        <a:graphic>
          <a:graphicData uri="http://schemas.openxmlformats.org/drawingml/2006/table">
            <a:tbl>
              <a:tblPr firstRow="1" bandRow="1">
                <a:tableStyleId>{5C22544A-7EE6-4342-B048-85BDC9FD1C3A}</a:tableStyleId>
              </a:tblPr>
              <a:tblGrid>
                <a:gridCol w="5363943">
                  <a:extLst>
                    <a:ext uri="{9D8B030D-6E8A-4147-A177-3AD203B41FA5}">
                      <a16:colId xmlns:a16="http://schemas.microsoft.com/office/drawing/2014/main" val="20000"/>
                    </a:ext>
                  </a:extLst>
                </a:gridCol>
                <a:gridCol w="1227994">
                  <a:extLst>
                    <a:ext uri="{9D8B030D-6E8A-4147-A177-3AD203B41FA5}">
                      <a16:colId xmlns:a16="http://schemas.microsoft.com/office/drawing/2014/main" val="20001"/>
                    </a:ext>
                  </a:extLst>
                </a:gridCol>
                <a:gridCol w="1492353">
                  <a:extLst>
                    <a:ext uri="{9D8B030D-6E8A-4147-A177-3AD203B41FA5}">
                      <a16:colId xmlns:a16="http://schemas.microsoft.com/office/drawing/2014/main" val="20002"/>
                    </a:ext>
                  </a:extLst>
                </a:gridCol>
              </a:tblGrid>
              <a:tr h="254670">
                <a:tc>
                  <a:txBody>
                    <a:bodyPr/>
                    <a:lstStyle/>
                    <a:p>
                      <a:pPr marL="0" marR="0" algn="ctr">
                        <a:lnSpc>
                          <a:spcPct val="106000"/>
                        </a:lnSpc>
                        <a:spcBef>
                          <a:spcPts val="0"/>
                        </a:spcBef>
                        <a:spcAft>
                          <a:spcPts val="0"/>
                        </a:spcAft>
                      </a:pPr>
                      <a:r>
                        <a:rPr lang="en-US" sz="1100" kern="12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100" kern="1200">
                          <a:effectLst/>
                        </a:rPr>
                        <a:t>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254670">
                <a:tc>
                  <a:txBody>
                    <a:bodyPr/>
                    <a:lstStyle/>
                    <a:p>
                      <a:pPr marL="0" marR="0">
                        <a:lnSpc>
                          <a:spcPct val="106000"/>
                        </a:lnSpc>
                        <a:spcBef>
                          <a:spcPts val="0"/>
                        </a:spcBef>
                        <a:spcAft>
                          <a:spcPts val="0"/>
                        </a:spcAft>
                      </a:pPr>
                      <a:r>
                        <a:rPr lang="en-US" sz="1200" kern="1200">
                          <a:effectLst/>
                        </a:rPr>
                        <a:t>Traditional – Add recruiter(s)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Year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254670">
                <a:tc>
                  <a:txBody>
                    <a:bodyPr/>
                    <a:lstStyle/>
                    <a:p>
                      <a:pPr marL="0" marR="0">
                        <a:lnSpc>
                          <a:spcPct val="106000"/>
                        </a:lnSpc>
                        <a:spcBef>
                          <a:spcPts val="0"/>
                        </a:spcBef>
                        <a:spcAft>
                          <a:spcPts val="0"/>
                        </a:spcAft>
                      </a:pPr>
                      <a:r>
                        <a:rPr lang="en-US" sz="1200" kern="1200">
                          <a:effectLst/>
                        </a:rPr>
                        <a:t>Traditional – Modify recruitment model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Year 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288466">
                <a:tc>
                  <a:txBody>
                    <a:bodyPr/>
                    <a:lstStyle/>
                    <a:p>
                      <a:pPr marL="0" marR="0">
                        <a:lnSpc>
                          <a:spcPct val="106000"/>
                        </a:lnSpc>
                        <a:spcBef>
                          <a:spcPts val="0"/>
                        </a:spcBef>
                        <a:spcAft>
                          <a:spcPts val="0"/>
                        </a:spcAft>
                      </a:pPr>
                      <a:r>
                        <a:rPr lang="en-US" sz="1200" kern="1200">
                          <a:effectLst/>
                        </a:rPr>
                        <a:t>Traditional – Develop Low, Medium, High Impact School Strategy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Year 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a:effectLst/>
                        </a:rPr>
                        <a:t>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345424">
                <a:tc>
                  <a:txBody>
                    <a:bodyPr/>
                    <a:lstStyle/>
                    <a:p>
                      <a:pPr marL="0" marR="0">
                        <a:lnSpc>
                          <a:spcPct val="106000"/>
                        </a:lnSpc>
                        <a:spcBef>
                          <a:spcPts val="0"/>
                        </a:spcBef>
                        <a:spcAft>
                          <a:spcPts val="0"/>
                        </a:spcAft>
                      </a:pPr>
                      <a:r>
                        <a:rPr lang="en-US" sz="1200" kern="1200" dirty="0">
                          <a:effectLst/>
                        </a:rPr>
                        <a:t>Traditional – Add part-time recruiter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Year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dirty="0">
                          <a:effectLst/>
                        </a:rPr>
                        <a:t>Completed – Done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r h="254670">
                <a:tc>
                  <a:txBody>
                    <a:bodyPr/>
                    <a:lstStyle/>
                    <a:p>
                      <a:pPr marL="0" marR="0">
                        <a:lnSpc>
                          <a:spcPct val="106000"/>
                        </a:lnSpc>
                        <a:spcBef>
                          <a:spcPts val="0"/>
                        </a:spcBef>
                        <a:spcAft>
                          <a:spcPts val="0"/>
                        </a:spcAft>
                      </a:pPr>
                      <a:r>
                        <a:rPr lang="en-US" sz="1200" kern="1200">
                          <a:effectLst/>
                        </a:rPr>
                        <a:t>Traditional – Strategic use of list buys.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Year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Completed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r h="927221">
                <a:tc>
                  <a:txBody>
                    <a:bodyPr/>
                    <a:lstStyle/>
                    <a:p>
                      <a:pPr marL="0" marR="0">
                        <a:lnSpc>
                          <a:spcPct val="106000"/>
                        </a:lnSpc>
                        <a:spcBef>
                          <a:spcPts val="0"/>
                        </a:spcBef>
                        <a:spcAft>
                          <a:spcPts val="0"/>
                        </a:spcAft>
                      </a:pPr>
                      <a:r>
                        <a:rPr lang="en-US" sz="1200" kern="1200">
                          <a:effectLst/>
                        </a:rPr>
                        <a:t>Tours – Increase campus tours 25% each year</a:t>
                      </a:r>
                      <a:endParaRPr lang="en-US" sz="1200">
                        <a:effectLst/>
                      </a:endParaRPr>
                    </a:p>
                    <a:p>
                      <a:pPr marL="0" marR="0">
                        <a:lnSpc>
                          <a:spcPct val="106000"/>
                        </a:lnSpc>
                        <a:spcBef>
                          <a:spcPts val="0"/>
                        </a:spcBef>
                        <a:spcAft>
                          <a:spcPts val="0"/>
                        </a:spcAft>
                      </a:pPr>
                      <a:r>
                        <a:rPr lang="en-US" sz="1200" kern="1200">
                          <a:effectLst/>
                        </a:rPr>
                        <a:t>     2015-2016 – 784</a:t>
                      </a:r>
                      <a:endParaRPr lang="en-US" sz="1200">
                        <a:effectLst/>
                      </a:endParaRPr>
                    </a:p>
                    <a:p>
                      <a:pPr marL="0" marR="0">
                        <a:lnSpc>
                          <a:spcPct val="106000"/>
                        </a:lnSpc>
                        <a:spcBef>
                          <a:spcPts val="0"/>
                        </a:spcBef>
                        <a:spcAft>
                          <a:spcPts val="0"/>
                        </a:spcAft>
                      </a:pPr>
                      <a:r>
                        <a:rPr lang="en-US" sz="1200" kern="1200">
                          <a:effectLst/>
                        </a:rPr>
                        <a:t>     2016-2017 – 980</a:t>
                      </a:r>
                      <a:endParaRPr lang="en-US" sz="1200">
                        <a:effectLst/>
                      </a:endParaRPr>
                    </a:p>
                    <a:p>
                      <a:pPr marL="0" marR="0">
                        <a:lnSpc>
                          <a:spcPct val="106000"/>
                        </a:lnSpc>
                        <a:spcBef>
                          <a:spcPts val="0"/>
                        </a:spcBef>
                        <a:spcAft>
                          <a:spcPts val="0"/>
                        </a:spcAft>
                      </a:pPr>
                      <a:r>
                        <a:rPr lang="en-US" sz="1200" kern="1200">
                          <a:effectLst/>
                        </a:rPr>
                        <a:t>     2017-2018 – 1,225</a:t>
                      </a:r>
                      <a:endParaRPr lang="en-US" sz="1200">
                        <a:effectLst/>
                      </a:endParaRPr>
                    </a:p>
                    <a:p>
                      <a:pPr marL="0" marR="0">
                        <a:lnSpc>
                          <a:spcPct val="106000"/>
                        </a:lnSpc>
                        <a:spcBef>
                          <a:spcPts val="0"/>
                        </a:spcBef>
                        <a:spcAft>
                          <a:spcPts val="0"/>
                        </a:spcAft>
                      </a:pPr>
                      <a:r>
                        <a:rPr lang="en-US" sz="1200" kern="1200">
                          <a:effectLst/>
                        </a:rPr>
                        <a:t>     2018-2019 – 1,530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endParaRPr lang="en-US" sz="1200" kern="1200" dirty="0">
                        <a:effectLst/>
                      </a:endParaRPr>
                    </a:p>
                    <a:p>
                      <a:pPr marL="0" marR="0" algn="ctr">
                        <a:lnSpc>
                          <a:spcPct val="106000"/>
                        </a:lnSpc>
                        <a:spcBef>
                          <a:spcPts val="0"/>
                        </a:spcBef>
                        <a:spcAft>
                          <a:spcPts val="0"/>
                        </a:spcAft>
                      </a:pPr>
                      <a:endParaRPr lang="en-US" sz="1200" kern="1200" dirty="0">
                        <a:effectLst/>
                      </a:endParaRPr>
                    </a:p>
                    <a:p>
                      <a:pPr marL="0" marR="0" algn="ctr">
                        <a:lnSpc>
                          <a:spcPct val="106000"/>
                        </a:lnSpc>
                        <a:spcBef>
                          <a:spcPts val="0"/>
                        </a:spcBef>
                        <a:spcAft>
                          <a:spcPts val="0"/>
                        </a:spcAft>
                      </a:pPr>
                      <a:r>
                        <a:rPr lang="en-US" sz="1200" kern="1200" dirty="0">
                          <a:effectLst/>
                        </a:rPr>
                        <a:t>Year 1</a:t>
                      </a:r>
                      <a:endParaRPr lang="en-US" sz="1200" dirty="0">
                        <a:effectLst/>
                      </a:endParaRPr>
                    </a:p>
                    <a:p>
                      <a:pPr marL="0" marR="0" algn="ctr">
                        <a:lnSpc>
                          <a:spcPct val="106000"/>
                        </a:lnSpc>
                        <a:spcBef>
                          <a:spcPts val="0"/>
                        </a:spcBef>
                        <a:spcAft>
                          <a:spcPts val="0"/>
                        </a:spcAft>
                      </a:pPr>
                      <a:r>
                        <a:rPr lang="en-US" sz="1200" kern="1200" dirty="0">
                          <a:effectLst/>
                        </a:rPr>
                        <a:t>Year 2</a:t>
                      </a:r>
                      <a:endParaRPr lang="en-US" sz="1200" dirty="0">
                        <a:effectLst/>
                      </a:endParaRPr>
                    </a:p>
                    <a:p>
                      <a:pPr marL="0" marR="0" algn="ctr">
                        <a:lnSpc>
                          <a:spcPct val="106000"/>
                        </a:lnSpc>
                        <a:spcBef>
                          <a:spcPts val="0"/>
                        </a:spcBef>
                        <a:spcAft>
                          <a:spcPts val="0"/>
                        </a:spcAft>
                      </a:pPr>
                      <a:r>
                        <a:rPr lang="en-US" sz="1200" kern="1200" dirty="0">
                          <a:effectLst/>
                        </a:rPr>
                        <a:t>Year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endParaRPr lang="en-US" sz="1200" kern="1200" dirty="0">
                        <a:effectLst/>
                      </a:endParaRPr>
                    </a:p>
                    <a:p>
                      <a:pPr marL="0" marR="0" algn="ctr">
                        <a:lnSpc>
                          <a:spcPct val="106000"/>
                        </a:lnSpc>
                        <a:spcBef>
                          <a:spcPts val="0"/>
                        </a:spcBef>
                        <a:spcAft>
                          <a:spcPts val="0"/>
                        </a:spcAft>
                      </a:pPr>
                      <a:endParaRPr lang="en-US" sz="1200" kern="1200" dirty="0">
                        <a:effectLst/>
                      </a:endParaRPr>
                    </a:p>
                    <a:p>
                      <a:pPr marL="0" marR="0" algn="ctr">
                        <a:lnSpc>
                          <a:spcPct val="106000"/>
                        </a:lnSpc>
                        <a:spcBef>
                          <a:spcPts val="0"/>
                        </a:spcBef>
                        <a:spcAft>
                          <a:spcPts val="0"/>
                        </a:spcAft>
                      </a:pPr>
                      <a:r>
                        <a:rPr lang="en-US" sz="1200" kern="1200" dirty="0">
                          <a:effectLst/>
                        </a:rPr>
                        <a:t>Year 1 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6"/>
                  </a:ext>
                </a:extLst>
              </a:tr>
              <a:tr h="422808">
                <a:tc>
                  <a:txBody>
                    <a:bodyPr/>
                    <a:lstStyle/>
                    <a:p>
                      <a:pPr marL="0" marR="0">
                        <a:lnSpc>
                          <a:spcPct val="106000"/>
                        </a:lnSpc>
                        <a:spcBef>
                          <a:spcPts val="0"/>
                        </a:spcBef>
                        <a:spcAft>
                          <a:spcPts val="0"/>
                        </a:spcAft>
                      </a:pPr>
                      <a:r>
                        <a:rPr lang="en-US" sz="1200" kern="1200">
                          <a:effectLst/>
                        </a:rPr>
                        <a:t>Develop opportunities for new students to start in the summer that would normally start in the fall (Bridge, Early Start)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Year 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Ongoing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7"/>
                  </a:ext>
                </a:extLst>
              </a:tr>
              <a:tr h="288466">
                <a:tc>
                  <a:txBody>
                    <a:bodyPr/>
                    <a:lstStyle/>
                    <a:p>
                      <a:pPr marL="0" marR="0">
                        <a:lnSpc>
                          <a:spcPct val="106000"/>
                        </a:lnSpc>
                        <a:spcBef>
                          <a:spcPts val="0"/>
                        </a:spcBef>
                        <a:spcAft>
                          <a:spcPts val="0"/>
                        </a:spcAft>
                      </a:pPr>
                      <a:r>
                        <a:rPr lang="en-US" sz="1200" kern="1200" dirty="0">
                          <a:effectLst/>
                        </a:rPr>
                        <a:t>Develop Staff and Faculty Recruiting Training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a:effectLst/>
                        </a:rPr>
                        <a:t>Year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1200" kern="1200" dirty="0">
                          <a:effectLst/>
                        </a:rPr>
                        <a:t>To be Addressed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25358048"/>
      </p:ext>
    </p:extLst>
  </p:cSld>
  <p:clrMapOvr>
    <a:masterClrMapping/>
  </p:clrMapOvr>
</p:sld>
</file>

<file path=ppt/theme/theme1.xml><?xml version="1.0" encoding="utf-8"?>
<a:theme xmlns:a="http://schemas.openxmlformats.org/drawingml/2006/main" name="1-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GreyGrid_ppt</Template>
  <TotalTime>7627</TotalTime>
  <Words>2014</Words>
  <Application>Microsoft Macintosh PowerPoint</Application>
  <PresentationFormat>On-screen Show (4:3)</PresentationFormat>
  <Paragraphs>284</Paragraphs>
  <Slides>19</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Arial</vt:lpstr>
      <vt:lpstr>Arial Black</vt:lpstr>
      <vt:lpstr>Calibri</vt:lpstr>
      <vt:lpstr>Times New Roman</vt:lpstr>
      <vt:lpstr>1-CSU-master</vt:lpstr>
      <vt:lpstr>2-CSU-master</vt:lpstr>
      <vt:lpstr>3-CSU-master</vt:lpstr>
      <vt:lpstr>4-CSU-master</vt:lpstr>
      <vt:lpstr>Strategic Planning Goal 1A:  SEM plan</vt:lpstr>
      <vt:lpstr>PowerPoint Presentation</vt:lpstr>
      <vt:lpstr>PowerPoint Presentation</vt:lpstr>
      <vt:lpstr>PowerPoint Presentation</vt:lpstr>
      <vt:lpstr>PowerPoint Presentation</vt:lpstr>
      <vt:lpstr>Goal:  Increase MOWR/DE student enrollment to 815 for fall 2022. </vt:lpstr>
      <vt:lpstr>Goal:  Increase MOWR/DE student enrollment to 815 for fall 2022. </vt:lpstr>
      <vt:lpstr>Goal:  Increase the undergraduate new student enrollment for fall, spring, and summer terms.  </vt:lpstr>
      <vt:lpstr>Goal:  Increase the undergraduate new student enrollment for fall, spring, and summer terms.  </vt:lpstr>
      <vt:lpstr>Goal:  Increase the undergraduate new student enrollment for fall, spring, and summer terms.  </vt:lpstr>
      <vt:lpstr>Goal:  Increase the undergraduate new student enrollment for fall, spring, and summer terms.  </vt:lpstr>
      <vt:lpstr>Goal:  Increase the undergraduate new student enrollment for fall, spring, and summer terms.  </vt:lpstr>
      <vt:lpstr>Goal:  Increase the undergraduate new student enrollment for fall, spring, and summer terms.  </vt:lpstr>
      <vt:lpstr>Goal:  Increase undergraduate student retention. </vt:lpstr>
      <vt:lpstr>Goal:  Increase Undergraduate Student Retention </vt:lpstr>
      <vt:lpstr>Goal:  Increase Undergraduate Student Retention</vt:lpstr>
      <vt:lpstr>Goal:  Increase Graduate Student enrollment </vt:lpstr>
      <vt:lpstr>Goal:  Improve administrative functions associated with student progression </vt:lpstr>
      <vt:lpstr>Goal: Improve administrative functions associated with student progression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Weathersby</dc:creator>
  <cp:lastModifiedBy>Leanne Bradberry</cp:lastModifiedBy>
  <cp:revision>60</cp:revision>
  <dcterms:created xsi:type="dcterms:W3CDTF">2017-04-26T18:58:39Z</dcterms:created>
  <dcterms:modified xsi:type="dcterms:W3CDTF">2018-06-28T15:01:05Z</dcterms:modified>
</cp:coreProperties>
</file>