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 id="2147483678" r:id="rId4"/>
    <p:sldMasterId id="2147483688" r:id="rId5"/>
  </p:sldMasterIdLst>
  <p:notesMasterIdLst>
    <p:notesMasterId r:id="rId43"/>
  </p:notesMasterIdLst>
  <p:sldIdLst>
    <p:sldId id="256" r:id="rId6"/>
    <p:sldId id="259" r:id="rId7"/>
    <p:sldId id="325" r:id="rId8"/>
    <p:sldId id="304" r:id="rId9"/>
    <p:sldId id="333" r:id="rId10"/>
    <p:sldId id="334" r:id="rId11"/>
    <p:sldId id="327" r:id="rId12"/>
    <p:sldId id="326" r:id="rId13"/>
    <p:sldId id="336" r:id="rId14"/>
    <p:sldId id="337" r:id="rId15"/>
    <p:sldId id="329" r:id="rId16"/>
    <p:sldId id="338" r:id="rId17"/>
    <p:sldId id="339" r:id="rId18"/>
    <p:sldId id="340" r:id="rId19"/>
    <p:sldId id="341" r:id="rId20"/>
    <p:sldId id="331" r:id="rId21"/>
    <p:sldId id="335" r:id="rId22"/>
    <p:sldId id="305" r:id="rId23"/>
    <p:sldId id="303" r:id="rId24"/>
    <p:sldId id="306" r:id="rId25"/>
    <p:sldId id="307" r:id="rId26"/>
    <p:sldId id="308" r:id="rId27"/>
    <p:sldId id="309" r:id="rId28"/>
    <p:sldId id="310" r:id="rId29"/>
    <p:sldId id="311" r:id="rId30"/>
    <p:sldId id="312" r:id="rId31"/>
    <p:sldId id="320" r:id="rId32"/>
    <p:sldId id="322" r:id="rId33"/>
    <p:sldId id="313" r:id="rId34"/>
    <p:sldId id="314" r:id="rId35"/>
    <p:sldId id="315" r:id="rId36"/>
    <p:sldId id="316" r:id="rId37"/>
    <p:sldId id="317" r:id="rId38"/>
    <p:sldId id="318" r:id="rId39"/>
    <p:sldId id="319" r:id="rId40"/>
    <p:sldId id="323" r:id="rId41"/>
    <p:sldId id="32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E87"/>
    <a:srgbClr val="67696E"/>
    <a:srgbClr val="FF7D1E"/>
    <a:srgbClr val="E4E4E6"/>
    <a:srgbClr val="F9CF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4648"/>
  </p:normalViewPr>
  <p:slideViewPr>
    <p:cSldViewPr snapToGrid="0" snapToObjects="1">
      <p:cViewPr>
        <p:scale>
          <a:sx n="100" d="100"/>
          <a:sy n="100" d="100"/>
        </p:scale>
        <p:origin x="2280"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59C7B-24B4-AE4D-98F2-B7F34037632F}" type="datetimeFigureOut">
              <a:rPr lang="en-US" smtClean="0"/>
              <a:t>9/17/2021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68CB6-DC7A-D24E-83FF-2A4E69D6B42C}" type="slidenum">
              <a:rPr lang="en-US" smtClean="0"/>
              <a:t>‹#›</a:t>
            </a:fld>
            <a:endParaRPr lang="en-US" dirty="0"/>
          </a:p>
        </p:txBody>
      </p:sp>
    </p:spTree>
    <p:extLst>
      <p:ext uri="{BB962C8B-B14F-4D97-AF65-F5344CB8AC3E}">
        <p14:creationId xmlns:p14="http://schemas.microsoft.com/office/powerpoint/2010/main" val="105818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F93E2E-F293-4E6F-AD1B-A177F2B18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57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7"/>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229956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200" strike="noStrike"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5387917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266083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382" y="3699905"/>
            <a:ext cx="7401206" cy="1020014"/>
          </a:xfrm>
        </p:spPr>
        <p:txBody>
          <a:bodyPr anchor="t"/>
          <a:lstStyle>
            <a:lvl1pPr algn="l">
              <a:defRPr sz="32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109382" y="2115205"/>
            <a:ext cx="7401206" cy="1500187"/>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37614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6269883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08585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993818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368518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193633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smtClean="0"/>
              <a:t>Click to edit Master title style</a:t>
            </a:r>
            <a:endParaRPr lang="en-US" dirty="0"/>
          </a:p>
        </p:txBody>
      </p:sp>
      <p:sp>
        <p:nvSpPr>
          <p:cNvPr id="11"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777021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122363"/>
            <a:ext cx="5314950" cy="2387600"/>
          </a:xfrm>
        </p:spPr>
        <p:txBody>
          <a:bodyPr anchor="b"/>
          <a:lstStyle>
            <a:lvl1pPr algn="ctr">
              <a:defRPr sz="3200" strike="noStrike"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686050" y="3602038"/>
            <a:ext cx="53149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9169853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86050" y="4661368"/>
            <a:ext cx="5824538" cy="1416704"/>
          </a:xfrm>
        </p:spPr>
        <p:txBody>
          <a:bodyPr anchor="t"/>
          <a:lstStyle>
            <a:lvl1pPr algn="l">
              <a:defRPr sz="32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686050" y="3062288"/>
            <a:ext cx="5824538" cy="1500187"/>
          </a:xfrm>
        </p:spPr>
        <p:txBody>
          <a:bodyPr anchor="b"/>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86050" y="1825625"/>
            <a:ext cx="2743200" cy="4351338"/>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15000" y="1825625"/>
            <a:ext cx="28003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050" y="365125"/>
            <a:ext cx="58308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686050" y="1681163"/>
            <a:ext cx="2743200"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686050" y="2505075"/>
            <a:ext cx="27432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85183" y="1690688"/>
            <a:ext cx="283016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685183" y="2514600"/>
            <a:ext cx="283016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600700" y="599627"/>
            <a:ext cx="2914650" cy="5261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00700" y="599627"/>
            <a:ext cx="2914650" cy="5261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smtClean="0"/>
              <a:t>Click to edit Master title style</a:t>
            </a:r>
            <a:endParaRPr lang="en-US" dirty="0"/>
          </a:p>
        </p:txBody>
      </p:sp>
      <p:sp>
        <p:nvSpPr>
          <p:cNvPr id="11"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137" y="1122363"/>
            <a:ext cx="7966213" cy="2387600"/>
          </a:xfrm>
        </p:spPr>
        <p:txBody>
          <a:bodyPr anchor="b"/>
          <a:lstStyle>
            <a:lvl1pPr algn="ctr">
              <a:defRPr sz="3200" strike="noStrike"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549137" y="3602038"/>
            <a:ext cx="79662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7434511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4876" y="4654645"/>
            <a:ext cx="7145712" cy="1490662"/>
          </a:xfrm>
        </p:spPr>
        <p:txBody>
          <a:bodyPr anchor="t"/>
          <a:lstStyle>
            <a:lvl1pPr algn="l" fontAlgn="t">
              <a:defRPr sz="32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64876" y="3062288"/>
            <a:ext cx="7145712" cy="1500187"/>
          </a:xfrm>
        </p:spPr>
        <p:txBody>
          <a:bodyPr anchor="b"/>
          <a:lstStyle>
            <a:lvl1pPr marL="0" indent="0" algn="l" fontAlgn="b">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49137" y="2179075"/>
            <a:ext cx="3903593" cy="3997888"/>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1270" y="2179075"/>
            <a:ext cx="3824080" cy="399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137" y="2186183"/>
            <a:ext cx="3903593" cy="706939"/>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137" y="2971799"/>
            <a:ext cx="3903593" cy="3297375"/>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91271" y="2195710"/>
            <a:ext cx="3824080" cy="6974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91271" y="2971798"/>
            <a:ext cx="3824079" cy="3306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657600" y="973017"/>
            <a:ext cx="4857750" cy="48880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57600" y="973017"/>
            <a:ext cx="4857750" cy="48880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8"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0DB707EE-D2BA-468B-B376-232FD966F511}" type="datetimeFigureOut">
              <a:rPr lang="en-US" smtClean="0"/>
              <a:t>9/17/2021</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323BE8FB-5B0B-40C1-8DFD-C7EFA62EBE24}" type="slidenum">
              <a:rPr lang="en-US" smtClean="0"/>
              <a:t>‹#›</a:t>
            </a:fld>
            <a:endParaRPr lang="en-US"/>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6413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B707EE-D2BA-468B-B376-232FD966F51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BE8FB-5B0B-40C1-8DFD-C7EFA62EBE24}" type="slidenum">
              <a:rPr lang="en-US" smtClean="0"/>
              <a:t>‹#›</a:t>
            </a:fld>
            <a:endParaRPr lang="en-US"/>
          </a:p>
        </p:txBody>
      </p:sp>
    </p:spTree>
    <p:extLst>
      <p:ext uri="{BB962C8B-B14F-4D97-AF65-F5344CB8AC3E}">
        <p14:creationId xmlns:p14="http://schemas.microsoft.com/office/powerpoint/2010/main" val="1594223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0DB707EE-D2BA-468B-B376-232FD966F511}" type="datetimeFigureOut">
              <a:rPr lang="en-US" smtClean="0"/>
              <a:t>9/17/2021</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323BE8FB-5B0B-40C1-8DFD-C7EFA62EBE24}" type="slidenum">
              <a:rPr lang="en-US" smtClean="0"/>
              <a:t>‹#›</a:t>
            </a:fld>
            <a:endParaRPr lang="en-US"/>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817030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0670445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B707EE-D2BA-468B-B376-232FD966F51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BE8FB-5B0B-40C1-8DFD-C7EFA62EBE24}" type="slidenum">
              <a:rPr lang="en-US" smtClean="0"/>
              <a:t>‹#›</a:t>
            </a:fld>
            <a:endParaRPr lang="en-US"/>
          </a:p>
        </p:txBody>
      </p:sp>
    </p:spTree>
    <p:extLst>
      <p:ext uri="{BB962C8B-B14F-4D97-AF65-F5344CB8AC3E}">
        <p14:creationId xmlns:p14="http://schemas.microsoft.com/office/powerpoint/2010/main" val="376699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B707EE-D2BA-468B-B376-232FD966F511}"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BE8FB-5B0B-40C1-8DFD-C7EFA62EBE24}" type="slidenum">
              <a:rPr lang="en-US" smtClean="0"/>
              <a:t>‹#›</a:t>
            </a:fld>
            <a:endParaRPr lang="en-US"/>
          </a:p>
        </p:txBody>
      </p:sp>
    </p:spTree>
    <p:extLst>
      <p:ext uri="{BB962C8B-B14F-4D97-AF65-F5344CB8AC3E}">
        <p14:creationId xmlns:p14="http://schemas.microsoft.com/office/powerpoint/2010/main" val="1874687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B707EE-D2BA-468B-B376-232FD966F511}"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BE8FB-5B0B-40C1-8DFD-C7EFA62EBE24}" type="slidenum">
              <a:rPr lang="en-US" smtClean="0"/>
              <a:t>‹#›</a:t>
            </a:fld>
            <a:endParaRPr lang="en-US"/>
          </a:p>
        </p:txBody>
      </p:sp>
    </p:spTree>
    <p:extLst>
      <p:ext uri="{BB962C8B-B14F-4D97-AF65-F5344CB8AC3E}">
        <p14:creationId xmlns:p14="http://schemas.microsoft.com/office/powerpoint/2010/main" val="738886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707EE-D2BA-468B-B376-232FD966F511}"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BE8FB-5B0B-40C1-8DFD-C7EFA62EBE24}" type="slidenum">
              <a:rPr lang="en-US" smtClean="0"/>
              <a:t>‹#›</a:t>
            </a:fld>
            <a:endParaRPr lang="en-US"/>
          </a:p>
        </p:txBody>
      </p:sp>
    </p:spTree>
    <p:extLst>
      <p:ext uri="{BB962C8B-B14F-4D97-AF65-F5344CB8AC3E}">
        <p14:creationId xmlns:p14="http://schemas.microsoft.com/office/powerpoint/2010/main" val="3112922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DB707EE-D2BA-468B-B376-232FD966F511}" type="datetimeFigureOut">
              <a:rPr lang="en-US" smtClean="0"/>
              <a:t>9/17/2021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23BE8FB-5B0B-40C1-8DFD-C7EFA62EBE24}" type="slidenum">
              <a:rPr lang="en-US" smtClean="0"/>
              <a:t>‹#›</a:t>
            </a:fld>
            <a:endParaRPr lang="en-US"/>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5847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DB707EE-D2BA-468B-B376-232FD966F511}" type="datetimeFigureOut">
              <a:rPr lang="en-US" smtClean="0"/>
              <a:t>9/17/2021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23BE8FB-5B0B-40C1-8DFD-C7EFA62EBE24}" type="slidenum">
              <a:rPr lang="en-US" smtClean="0"/>
              <a:t>‹#›</a:t>
            </a:fld>
            <a:endParaRPr lang="en-US"/>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468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B707EE-D2BA-468B-B376-232FD966F51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BE8FB-5B0B-40C1-8DFD-C7EFA62EBE24}" type="slidenum">
              <a:rPr lang="en-US" smtClean="0"/>
              <a:t>‹#›</a:t>
            </a:fld>
            <a:endParaRPr lang="en-US"/>
          </a:p>
        </p:txBody>
      </p:sp>
    </p:spTree>
    <p:extLst>
      <p:ext uri="{BB962C8B-B14F-4D97-AF65-F5344CB8AC3E}">
        <p14:creationId xmlns:p14="http://schemas.microsoft.com/office/powerpoint/2010/main" val="3613615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B707EE-D2BA-468B-B376-232FD966F51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BE8FB-5B0B-40C1-8DFD-C7EFA62EBE24}" type="slidenum">
              <a:rPr lang="en-US" smtClean="0"/>
              <a:t>‹#›</a:t>
            </a:fld>
            <a:endParaRPr lang="en-US"/>
          </a:p>
        </p:txBody>
      </p:sp>
    </p:spTree>
    <p:extLst>
      <p:ext uri="{BB962C8B-B14F-4D97-AF65-F5344CB8AC3E}">
        <p14:creationId xmlns:p14="http://schemas.microsoft.com/office/powerpoint/2010/main" val="33473319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768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522180" y="274639"/>
            <a:ext cx="8621820" cy="114300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9" name="Content Placeholder 3"/>
          <p:cNvSpPr>
            <a:spLocks noGrp="1"/>
          </p:cNvSpPr>
          <p:nvPr>
            <p:ph sz="half" idx="10"/>
          </p:nvPr>
        </p:nvSpPr>
        <p:spPr>
          <a:xfrm>
            <a:off x="52218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4"/>
          </p:nvPr>
        </p:nvSpPr>
        <p:spPr>
          <a:xfrm>
            <a:off x="139521" y="6273803"/>
            <a:ext cx="381000" cy="366183"/>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603852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0319" y="35741"/>
            <a:ext cx="8229600" cy="1143000"/>
          </a:xfrm>
          <a:prstGeom prst="rect">
            <a:avLst/>
          </a:prstGeom>
        </p:spPr>
        <p:txBody>
          <a:bodyPr/>
          <a:lstStyle>
            <a:lvl1pPr algn="l">
              <a:defRPr b="1"/>
            </a:lvl1pPr>
          </a:lstStyle>
          <a:p>
            <a:r>
              <a:rPr lang="en-US" dirty="0"/>
              <a:t>Click to edit Master title style</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4A278879-1079-6844-8A9C-9CAEE7E93E09}" type="datetimeFigureOut">
              <a:rPr lang="en-US" smtClean="0"/>
              <a:pPr/>
              <a:t>9/17/2021</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3A50BB2A-8F97-F04F-8451-9518775DC648}" type="slidenum">
              <a:rPr lang="en-US" smtClean="0"/>
              <a:pPr/>
              <a:t>‹#›</a:t>
            </a:fld>
            <a:endParaRPr lang="en-US"/>
          </a:p>
        </p:txBody>
      </p:sp>
    </p:spTree>
    <p:extLst>
      <p:ext uri="{BB962C8B-B14F-4D97-AF65-F5344CB8AC3E}">
        <p14:creationId xmlns:p14="http://schemas.microsoft.com/office/powerpoint/2010/main" val="52331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3517264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3818066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5211444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4465172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2344AEE-3A1B-C54A-8076-7694C2F4DC1C}" type="datetimeFigureOut">
              <a:rPr lang="en-US" smtClean="0"/>
              <a:t>9/17/2021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1762559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jp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2194"/>
            <a:ext cx="8229600" cy="13680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6222"/>
            <a:ext cx="8229600" cy="420111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6286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9/17/2021</a:t>
            </a:fld>
            <a:endParaRPr lang="en-US" dirty="0"/>
          </a:p>
        </p:txBody>
      </p:sp>
      <p:sp>
        <p:nvSpPr>
          <p:cNvPr id="9" name="Footer Placeholder 4"/>
          <p:cNvSpPr>
            <a:spLocks noGrp="1"/>
          </p:cNvSpPr>
          <p:nvPr>
            <p:ph type="ftr" sz="quarter" idx="3"/>
          </p:nvPr>
        </p:nvSpPr>
        <p:spPr>
          <a:xfrm>
            <a:off x="5429250" y="5811838"/>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1796497" y="6347851"/>
            <a:ext cx="53894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02884368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457200" rtl="0" eaLnBrk="1" latinLnBrk="0" hangingPunct="1">
        <a:spcBef>
          <a:spcPct val="0"/>
        </a:spcBef>
        <a:buNone/>
        <a:defRPr sz="3200" kern="1200" cap="all" baseline="0">
          <a:solidFill>
            <a:srgbClr val="053E87"/>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67696E"/>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rgbClr val="67696E"/>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67696E"/>
          </a:solidFill>
          <a:latin typeface="+mn-lt"/>
          <a:ea typeface="+mn-ea"/>
          <a:cs typeface="+mn-cs"/>
        </a:defRPr>
      </a:lvl3pPr>
      <a:lvl4pPr marL="1600200" indent="-228600" algn="l" defTabSz="457200" rtl="0" eaLnBrk="1" latinLnBrk="0" hangingPunct="1">
        <a:spcBef>
          <a:spcPct val="20000"/>
        </a:spcBef>
        <a:buFont typeface="Arial"/>
        <a:buChar char="–"/>
        <a:defRPr sz="1700" kern="1200">
          <a:solidFill>
            <a:srgbClr val="67696E"/>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6769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3142"/>
            <a:ext cx="7886700" cy="1089529"/>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9/17/2021</a:t>
            </a:fld>
            <a:endParaRPr lang="en-US" dirty="0"/>
          </a:p>
        </p:txBody>
      </p:sp>
      <p:sp>
        <p:nvSpPr>
          <p:cNvPr id="5" name="Footer Placeholder 4"/>
          <p:cNvSpPr>
            <a:spLocks noGrp="1"/>
          </p:cNvSpPr>
          <p:nvPr>
            <p:ph type="ftr" sz="quarter" idx="3"/>
          </p:nvPr>
        </p:nvSpPr>
        <p:spPr>
          <a:xfrm>
            <a:off x="5429250" y="5811838"/>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96497" y="6347851"/>
            <a:ext cx="53894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87452394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par>
    </p:tnLst>
  </p:timing>
  <p:txStyles>
    <p:titleStyle>
      <a:lvl1pPr algn="ctr" defTabSz="914400" rtl="0" eaLnBrk="1" fontAlgn="t" latinLnBrk="0" hangingPunct="1">
        <a:lnSpc>
          <a:spcPct val="90000"/>
        </a:lnSpc>
        <a:spcBef>
          <a:spcPct val="0"/>
        </a:spcBef>
        <a:buNone/>
        <a:defRPr sz="3200" kern="1200" cap="all" baseline="0">
          <a:solidFill>
            <a:schemeClr val="bg1"/>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E4E4E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E4E4E6"/>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E4E4E6"/>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E4E4E6"/>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E4E4E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6050" y="363872"/>
            <a:ext cx="5829300" cy="1089529"/>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686050" y="1689652"/>
            <a:ext cx="5829300" cy="448731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686050"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9/17/2021</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86050" y="6347851"/>
            <a:ext cx="58293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782395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9137" y="2146852"/>
            <a:ext cx="7966213" cy="448731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9137"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9/17/2021</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 y="6347851"/>
            <a:ext cx="914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6522588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iming>
    <p:tnLst>
      <p:par>
        <p:cTn id="1" dur="indefinite" restart="never" nodeType="tmRoot"/>
      </p:par>
    </p:tnLst>
  </p:timing>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fld id="{0DB707EE-D2BA-468B-B376-232FD966F511}" type="datetimeFigureOut">
              <a:rPr lang="en-US" smtClean="0"/>
              <a:t>9/17/2021</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fld id="{323BE8FB-5B0B-40C1-8DFD-C7EFA62EBE24}" type="slidenum">
              <a:rPr lang="en-US" smtClean="0"/>
              <a:t>‹#›</a:t>
            </a:fld>
            <a:endParaRPr lang="en-US"/>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332206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clayton.service-now.com/hr?id=sc_cat_item&amp;sys_id=742451a3db6fb704cbaad1c2ca96193b" TargetMode="External"/><Relationship Id="rId7" Type="http://schemas.openxmlformats.org/officeDocument/2006/relationships/image" Target="../media/image46.svg"/><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image" Target="../media/image13.png"/><Relationship Id="rId5" Type="http://schemas.openxmlformats.org/officeDocument/2006/relationships/hyperlink" Target="https://service.clayton.edu/hr?id=sc_cat_item&amp;sys_id=5dc0ccdcdb1c4010cbaad1c2ca961912" TargetMode="External"/><Relationship Id="rId4" Type="http://schemas.openxmlformats.org/officeDocument/2006/relationships/hyperlink" Target="https://service.clayton.edu/hr?id=sc_cat_item&amp;sys_id=a4af9dd1139bdb44ec6850622244b0d7"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241931"/>
            <a:ext cx="7772400" cy="1362075"/>
          </a:xfrm>
        </p:spPr>
        <p:txBody>
          <a:bodyPr/>
          <a:lstStyle/>
          <a:p>
            <a:pPr algn="ctr"/>
            <a:r>
              <a:rPr lang="en-US" dirty="0" smtClean="0"/>
              <a:t>Human Resources Updates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196" y="404060"/>
            <a:ext cx="4910634" cy="3273756"/>
          </a:xfrm>
          <a:prstGeom prst="rect">
            <a:avLst/>
          </a:prstGeom>
        </p:spPr>
      </p:pic>
    </p:spTree>
    <p:extLst>
      <p:ext uri="{BB962C8B-B14F-4D97-AF65-F5344CB8AC3E}">
        <p14:creationId xmlns:p14="http://schemas.microsoft.com/office/powerpoint/2010/main" val="66579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Well-being vaccine credit</a:t>
            </a:r>
            <a:endParaRPr lang="en-US" dirty="0"/>
          </a:p>
        </p:txBody>
      </p:sp>
      <p:sp>
        <p:nvSpPr>
          <p:cNvPr id="3" name="Content Placeholder 2"/>
          <p:cNvSpPr>
            <a:spLocks noGrp="1"/>
          </p:cNvSpPr>
          <p:nvPr>
            <p:ph idx="1"/>
          </p:nvPr>
        </p:nvSpPr>
        <p:spPr>
          <a:xfrm>
            <a:off x="457200" y="956063"/>
            <a:ext cx="8229600" cy="4201110"/>
          </a:xfrm>
        </p:spPr>
        <p:txBody>
          <a:bodyPr/>
          <a:lstStyle/>
          <a:p>
            <a:pPr marL="0" indent="0">
              <a:buNone/>
            </a:pPr>
            <a:endParaRPr lang="en-US" altLang="en-US" sz="2000" dirty="0" smtClean="0">
              <a:solidFill>
                <a:srgbClr val="053E87"/>
              </a:solidFill>
            </a:endParaRPr>
          </a:p>
          <a:p>
            <a:endParaRPr lang="en-US" altLang="en-US" sz="2000" dirty="0">
              <a:solidFill>
                <a:srgbClr val="053E87"/>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318"/>
            <a:ext cx="9144000" cy="4254760"/>
          </a:xfrm>
          <a:prstGeom prst="rect">
            <a:avLst/>
          </a:prstGeom>
        </p:spPr>
      </p:pic>
    </p:spTree>
    <p:extLst>
      <p:ext uri="{BB962C8B-B14F-4D97-AF65-F5344CB8AC3E}">
        <p14:creationId xmlns:p14="http://schemas.microsoft.com/office/powerpoint/2010/main" val="13221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241931"/>
            <a:ext cx="7772400" cy="1362075"/>
          </a:xfrm>
        </p:spPr>
        <p:txBody>
          <a:bodyPr/>
          <a:lstStyle/>
          <a:p>
            <a:pPr algn="ctr"/>
            <a:r>
              <a:rPr lang="en-US" dirty="0" smtClean="0"/>
              <a:t>Mandatory Training Update </a:t>
            </a:r>
            <a:endParaRPr lang="en-US" dirty="0"/>
          </a:p>
        </p:txBody>
      </p:sp>
    </p:spTree>
    <p:extLst>
      <p:ext uri="{BB962C8B-B14F-4D97-AF65-F5344CB8AC3E}">
        <p14:creationId xmlns:p14="http://schemas.microsoft.com/office/powerpoint/2010/main" val="1330027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Training Updates</a:t>
            </a:r>
            <a:endParaRPr lang="en-US" dirty="0"/>
          </a:p>
        </p:txBody>
      </p:sp>
      <p:sp>
        <p:nvSpPr>
          <p:cNvPr id="3" name="Content Placeholder 2"/>
          <p:cNvSpPr>
            <a:spLocks noGrp="1"/>
          </p:cNvSpPr>
          <p:nvPr>
            <p:ph idx="1"/>
          </p:nvPr>
        </p:nvSpPr>
        <p:spPr>
          <a:xfrm>
            <a:off x="457200" y="956063"/>
            <a:ext cx="8229600" cy="4201110"/>
          </a:xfrm>
        </p:spPr>
        <p:txBody>
          <a:bodyPr/>
          <a:lstStyle/>
          <a:p>
            <a:r>
              <a:rPr lang="en-US" altLang="en-US" sz="2000" dirty="0" smtClean="0">
                <a:solidFill>
                  <a:srgbClr val="053E87"/>
                </a:solidFill>
              </a:rPr>
              <a:t>Clayton State has migrated to </a:t>
            </a:r>
            <a:r>
              <a:rPr lang="en-US" altLang="en-US" sz="2000" dirty="0" err="1" smtClean="0">
                <a:solidFill>
                  <a:srgbClr val="053E87"/>
                </a:solidFill>
              </a:rPr>
              <a:t>SkillSoft</a:t>
            </a:r>
            <a:r>
              <a:rPr lang="en-US" altLang="en-US" sz="2000" dirty="0" smtClean="0">
                <a:solidFill>
                  <a:srgbClr val="053E87"/>
                </a:solidFill>
              </a:rPr>
              <a:t> </a:t>
            </a:r>
            <a:r>
              <a:rPr lang="en-US" altLang="en-US" sz="2000" dirty="0" err="1" smtClean="0">
                <a:solidFill>
                  <a:srgbClr val="053E87"/>
                </a:solidFill>
              </a:rPr>
              <a:t>Percipio</a:t>
            </a:r>
            <a:r>
              <a:rPr lang="en-US" altLang="en-US" sz="2000" dirty="0" smtClean="0">
                <a:solidFill>
                  <a:srgbClr val="053E87"/>
                </a:solidFill>
              </a:rPr>
              <a:t> for mandatory training and professional development courses.</a:t>
            </a:r>
          </a:p>
          <a:p>
            <a:pPr marL="0" indent="0">
              <a:buNone/>
            </a:pPr>
            <a:endParaRPr lang="en-US" altLang="en-US" sz="2000" dirty="0" smtClean="0">
              <a:solidFill>
                <a:srgbClr val="053E87"/>
              </a:solidFill>
            </a:endParaRPr>
          </a:p>
          <a:p>
            <a:r>
              <a:rPr lang="en-US" altLang="en-US" sz="2000" dirty="0" smtClean="0">
                <a:solidFill>
                  <a:srgbClr val="053E87"/>
                </a:solidFill>
              </a:rPr>
              <a:t>Mandatory training will launch on </a:t>
            </a:r>
            <a:r>
              <a:rPr lang="en-US" altLang="en-US" sz="2000" b="1" u="sng" dirty="0" smtClean="0">
                <a:solidFill>
                  <a:srgbClr val="053E87"/>
                </a:solidFill>
              </a:rPr>
              <a:t>September 22, 2021.</a:t>
            </a:r>
            <a:r>
              <a:rPr lang="en-US" altLang="en-US" sz="2000" dirty="0" smtClean="0">
                <a:solidFill>
                  <a:srgbClr val="053E87"/>
                </a:solidFill>
              </a:rPr>
              <a:t>  Email will be sent from Human Resources.</a:t>
            </a:r>
            <a:r>
              <a:rPr lang="en-US" altLang="en-US" sz="2000" b="1" u="sng" dirty="0" smtClean="0">
                <a:solidFill>
                  <a:srgbClr val="053E87"/>
                </a:solidFill>
              </a:rPr>
              <a:t> </a:t>
            </a:r>
          </a:p>
          <a:p>
            <a:pPr marL="0" indent="0">
              <a:buNone/>
            </a:pPr>
            <a:endParaRPr lang="en-US" altLang="en-US" sz="2000" dirty="0" smtClean="0">
              <a:solidFill>
                <a:srgbClr val="053E87"/>
              </a:solidFill>
            </a:endParaRPr>
          </a:p>
          <a:p>
            <a:r>
              <a:rPr lang="en-US" altLang="en-US" sz="2000" dirty="0" smtClean="0">
                <a:solidFill>
                  <a:srgbClr val="053E87"/>
                </a:solidFill>
              </a:rPr>
              <a:t>Welcome email from </a:t>
            </a:r>
            <a:r>
              <a:rPr lang="en-US" altLang="en-US" sz="2000" dirty="0" err="1" smtClean="0">
                <a:solidFill>
                  <a:srgbClr val="053E87"/>
                </a:solidFill>
              </a:rPr>
              <a:t>Percipio</a:t>
            </a:r>
            <a:r>
              <a:rPr lang="en-US" altLang="en-US" sz="2000" dirty="0" smtClean="0">
                <a:solidFill>
                  <a:srgbClr val="053E87"/>
                </a:solidFill>
              </a:rPr>
              <a:t> was sent to campus on Tuesday, September 14, 2021.  Accounts are already set up. Log in with your Clayton State credentials.</a:t>
            </a:r>
          </a:p>
          <a:p>
            <a:pPr marL="0" indent="0">
              <a:buNone/>
            </a:pPr>
            <a:endParaRPr lang="en-US" altLang="en-US" sz="2000" dirty="0" smtClean="0">
              <a:solidFill>
                <a:srgbClr val="053E87"/>
              </a:solidFill>
            </a:endParaRPr>
          </a:p>
          <a:p>
            <a:r>
              <a:rPr lang="en-US" altLang="en-US" sz="2000" dirty="0" smtClean="0">
                <a:solidFill>
                  <a:srgbClr val="053E87"/>
                </a:solidFill>
              </a:rPr>
              <a:t>Things you’ll find in </a:t>
            </a:r>
            <a:r>
              <a:rPr lang="en-US" altLang="en-US" sz="2000" dirty="0" err="1" smtClean="0">
                <a:solidFill>
                  <a:srgbClr val="053E87"/>
                </a:solidFill>
              </a:rPr>
              <a:t>Percipio</a:t>
            </a:r>
            <a:r>
              <a:rPr lang="en-US" altLang="en-US" sz="2000" dirty="0" smtClean="0">
                <a:solidFill>
                  <a:srgbClr val="053E87"/>
                </a:solidFill>
              </a:rPr>
              <a:t>:</a:t>
            </a:r>
          </a:p>
          <a:p>
            <a:pPr lvl="1"/>
            <a:r>
              <a:rPr lang="en-US" altLang="en-US" sz="1700" dirty="0" smtClean="0">
                <a:solidFill>
                  <a:srgbClr val="053E87"/>
                </a:solidFill>
              </a:rPr>
              <a:t>Highlight areas of interest in your professional development.</a:t>
            </a:r>
          </a:p>
          <a:p>
            <a:pPr lvl="1"/>
            <a:r>
              <a:rPr lang="en-US" altLang="en-US" sz="1700" dirty="0" smtClean="0">
                <a:solidFill>
                  <a:srgbClr val="053E87"/>
                </a:solidFill>
              </a:rPr>
              <a:t>Personalized recommendations will be sent to you.</a:t>
            </a:r>
          </a:p>
          <a:p>
            <a:pPr lvl="1"/>
            <a:r>
              <a:rPr lang="en-US" altLang="en-US" sz="1700" dirty="0" smtClean="0">
                <a:solidFill>
                  <a:srgbClr val="053E87"/>
                </a:solidFill>
              </a:rPr>
              <a:t>Create playlists and learning programs.</a:t>
            </a:r>
          </a:p>
          <a:p>
            <a:pPr lvl="1"/>
            <a:r>
              <a:rPr lang="en-US" altLang="en-US" sz="1700" dirty="0" smtClean="0">
                <a:solidFill>
                  <a:srgbClr val="053E87"/>
                </a:solidFill>
              </a:rPr>
              <a:t>See upcoming assignments.</a:t>
            </a:r>
            <a:endParaRPr lang="en-US" altLang="en-US" sz="1700" dirty="0">
              <a:solidFill>
                <a:srgbClr val="053E87"/>
              </a:solidFill>
            </a:endParaRPr>
          </a:p>
          <a:p>
            <a:endParaRPr lang="en-US" altLang="en-US" sz="2000" dirty="0" smtClean="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3853837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Cybersecurity Training</a:t>
            </a:r>
            <a:endParaRPr lang="en-US" dirty="0"/>
          </a:p>
        </p:txBody>
      </p:sp>
      <p:sp>
        <p:nvSpPr>
          <p:cNvPr id="3" name="Content Placeholder 2"/>
          <p:cNvSpPr>
            <a:spLocks noGrp="1"/>
          </p:cNvSpPr>
          <p:nvPr>
            <p:ph idx="1"/>
          </p:nvPr>
        </p:nvSpPr>
        <p:spPr>
          <a:xfrm>
            <a:off x="457200" y="956063"/>
            <a:ext cx="8229600" cy="4201110"/>
          </a:xfrm>
        </p:spPr>
        <p:txBody>
          <a:bodyPr/>
          <a:lstStyle/>
          <a:p>
            <a:r>
              <a:rPr lang="en-US" altLang="en-US" sz="2000" dirty="0">
                <a:solidFill>
                  <a:srgbClr val="053E87"/>
                </a:solidFill>
              </a:rPr>
              <a:t>USG Cybersecurity partnered with KnowBe4 to </a:t>
            </a:r>
            <a:r>
              <a:rPr lang="en-US" altLang="en-US" sz="2000" dirty="0" smtClean="0">
                <a:solidFill>
                  <a:srgbClr val="053E87"/>
                </a:solidFill>
              </a:rPr>
              <a:t>deliver cybersecurity </a:t>
            </a:r>
            <a:r>
              <a:rPr lang="en-US" altLang="en-US" sz="2000" dirty="0">
                <a:solidFill>
                  <a:srgbClr val="053E87"/>
                </a:solidFill>
              </a:rPr>
              <a:t>training</a:t>
            </a:r>
            <a:r>
              <a:rPr lang="en-US" altLang="en-US" sz="2000" dirty="0" smtClean="0">
                <a:solidFill>
                  <a:srgbClr val="053E87"/>
                </a:solidFill>
              </a:rPr>
              <a:t>.</a:t>
            </a:r>
          </a:p>
          <a:p>
            <a:pPr lvl="1"/>
            <a:r>
              <a:rPr lang="en-US" altLang="en-US" sz="1700" dirty="0" smtClean="0">
                <a:solidFill>
                  <a:srgbClr val="053E87"/>
                </a:solidFill>
              </a:rPr>
              <a:t>System wide</a:t>
            </a:r>
            <a:r>
              <a:rPr lang="en-US" altLang="en-US" sz="1700" dirty="0">
                <a:solidFill>
                  <a:srgbClr val="053E87"/>
                </a:solidFill>
              </a:rPr>
              <a:t>, three-year </a:t>
            </a:r>
            <a:r>
              <a:rPr lang="en-US" altLang="en-US" sz="1700" dirty="0" smtClean="0">
                <a:solidFill>
                  <a:srgbClr val="053E87"/>
                </a:solidFill>
              </a:rPr>
              <a:t>contract.</a:t>
            </a:r>
            <a:endParaRPr lang="en-US" altLang="en-US" sz="1700" dirty="0">
              <a:solidFill>
                <a:srgbClr val="053E87"/>
              </a:solidFill>
            </a:endParaRPr>
          </a:p>
          <a:p>
            <a:pPr lvl="1"/>
            <a:r>
              <a:rPr lang="en-US" altLang="en-US" sz="1700" dirty="0" smtClean="0">
                <a:solidFill>
                  <a:srgbClr val="053E87"/>
                </a:solidFill>
              </a:rPr>
              <a:t>Will </a:t>
            </a:r>
            <a:r>
              <a:rPr lang="en-US" altLang="en-US" sz="1700" dirty="0">
                <a:solidFill>
                  <a:srgbClr val="053E87"/>
                </a:solidFill>
              </a:rPr>
              <a:t>enhance and increase the efficiency of data collection and reporting </a:t>
            </a:r>
            <a:r>
              <a:rPr lang="en-US" altLang="en-US" sz="1700" dirty="0" smtClean="0">
                <a:solidFill>
                  <a:srgbClr val="053E87"/>
                </a:solidFill>
              </a:rPr>
              <a:t>capabilities.</a:t>
            </a:r>
            <a:endParaRPr lang="en-US" altLang="en-US" sz="1700" dirty="0">
              <a:solidFill>
                <a:srgbClr val="053E87"/>
              </a:solidFill>
            </a:endParaRPr>
          </a:p>
          <a:p>
            <a:pPr lvl="1"/>
            <a:r>
              <a:rPr lang="en-US" altLang="en-US" sz="1700" dirty="0" smtClean="0">
                <a:solidFill>
                  <a:srgbClr val="053E87"/>
                </a:solidFill>
              </a:rPr>
              <a:t>Will </a:t>
            </a:r>
            <a:r>
              <a:rPr lang="en-US" altLang="en-US" sz="1700" dirty="0">
                <a:solidFill>
                  <a:srgbClr val="053E87"/>
                </a:solidFill>
              </a:rPr>
              <a:t>provide integrated tools for gauging </a:t>
            </a:r>
            <a:r>
              <a:rPr lang="en-US" altLang="en-US" sz="1700" dirty="0" smtClean="0">
                <a:solidFill>
                  <a:srgbClr val="053E87"/>
                </a:solidFill>
              </a:rPr>
              <a:t>risk.</a:t>
            </a:r>
          </a:p>
          <a:p>
            <a:pPr marL="457200" lvl="1" indent="0">
              <a:buNone/>
            </a:pPr>
            <a:endParaRPr lang="en-US" altLang="en-US" sz="1700" dirty="0" smtClean="0">
              <a:solidFill>
                <a:srgbClr val="053E87"/>
              </a:solidFill>
            </a:endParaRPr>
          </a:p>
          <a:p>
            <a:r>
              <a:rPr lang="en-US" altLang="en-US" sz="2000" dirty="0">
                <a:solidFill>
                  <a:srgbClr val="053E87"/>
                </a:solidFill>
              </a:rPr>
              <a:t>Transition already in progress at 15 </a:t>
            </a:r>
            <a:r>
              <a:rPr lang="en-US" altLang="en-US" sz="2000" dirty="0" smtClean="0">
                <a:solidFill>
                  <a:srgbClr val="053E87"/>
                </a:solidFill>
              </a:rPr>
              <a:t>institutions.</a:t>
            </a:r>
          </a:p>
          <a:p>
            <a:pPr lvl="1"/>
            <a:r>
              <a:rPr lang="en-US" altLang="en-US" sz="1700" dirty="0" smtClean="0">
                <a:solidFill>
                  <a:srgbClr val="053E87"/>
                </a:solidFill>
              </a:rPr>
              <a:t>Targeted </a:t>
            </a:r>
            <a:r>
              <a:rPr lang="en-US" altLang="en-US" sz="1700" dirty="0">
                <a:solidFill>
                  <a:srgbClr val="053E87"/>
                </a:solidFill>
              </a:rPr>
              <a:t>implementation completion October </a:t>
            </a:r>
            <a:r>
              <a:rPr lang="en-US" altLang="en-US" sz="1700" dirty="0" smtClean="0">
                <a:solidFill>
                  <a:srgbClr val="053E87"/>
                </a:solidFill>
              </a:rPr>
              <a:t>1.</a:t>
            </a:r>
          </a:p>
          <a:p>
            <a:pPr lvl="1"/>
            <a:r>
              <a:rPr lang="en-US" altLang="en-US" sz="1700" dirty="0" smtClean="0">
                <a:solidFill>
                  <a:srgbClr val="053E87"/>
                </a:solidFill>
              </a:rPr>
              <a:t>Additional </a:t>
            </a:r>
            <a:r>
              <a:rPr lang="en-US" altLang="en-US" sz="1700" dirty="0">
                <a:solidFill>
                  <a:srgbClr val="053E87"/>
                </a:solidFill>
              </a:rPr>
              <a:t>services will be phased in after </a:t>
            </a:r>
            <a:r>
              <a:rPr lang="en-US" altLang="en-US" sz="1700" dirty="0" smtClean="0">
                <a:solidFill>
                  <a:srgbClr val="053E87"/>
                </a:solidFill>
              </a:rPr>
              <a:t>October.</a:t>
            </a:r>
          </a:p>
          <a:p>
            <a:pPr marL="457200" lvl="1" indent="0">
              <a:buNone/>
            </a:pPr>
            <a:endParaRPr lang="en-US" altLang="en-US" sz="1700" dirty="0" smtClean="0">
              <a:solidFill>
                <a:srgbClr val="053E87"/>
              </a:solidFill>
            </a:endParaRPr>
          </a:p>
          <a:p>
            <a:r>
              <a:rPr lang="en-US" altLang="en-US" sz="2000" dirty="0" smtClean="0">
                <a:solidFill>
                  <a:srgbClr val="053E87"/>
                </a:solidFill>
              </a:rPr>
              <a:t>You will have to access another training system to complete this training, but we will work on putting the link inside of </a:t>
            </a:r>
            <a:r>
              <a:rPr lang="en-US" altLang="en-US" sz="2000" dirty="0" err="1" smtClean="0">
                <a:solidFill>
                  <a:srgbClr val="053E87"/>
                </a:solidFill>
              </a:rPr>
              <a:t>Percipio</a:t>
            </a:r>
            <a:r>
              <a:rPr lang="en-US" altLang="en-US" sz="2000" dirty="0">
                <a:solidFill>
                  <a:srgbClr val="053E87"/>
                </a:solidFill>
              </a:rPr>
              <a:t> </a:t>
            </a:r>
            <a:r>
              <a:rPr lang="en-US" altLang="en-US" sz="2000" dirty="0" smtClean="0">
                <a:solidFill>
                  <a:srgbClr val="053E87"/>
                </a:solidFill>
              </a:rPr>
              <a:t>to assist with the ease of completion.</a:t>
            </a:r>
          </a:p>
          <a:p>
            <a:endParaRPr lang="en-US" altLang="en-US" sz="2000" dirty="0" smtClean="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116201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Payroll Updates</a:t>
            </a:r>
            <a:endParaRPr lang="en-US" dirty="0"/>
          </a:p>
        </p:txBody>
      </p:sp>
      <p:sp>
        <p:nvSpPr>
          <p:cNvPr id="3" name="Content Placeholder 2"/>
          <p:cNvSpPr>
            <a:spLocks noGrp="1"/>
          </p:cNvSpPr>
          <p:nvPr>
            <p:ph idx="1"/>
          </p:nvPr>
        </p:nvSpPr>
        <p:spPr>
          <a:xfrm>
            <a:off x="457200" y="956063"/>
            <a:ext cx="8229600" cy="4201110"/>
          </a:xfrm>
        </p:spPr>
        <p:txBody>
          <a:bodyPr/>
          <a:lstStyle/>
          <a:p>
            <a:pPr marL="0" indent="0" algn="ctr">
              <a:buNone/>
            </a:pPr>
            <a:r>
              <a:rPr lang="en-US" altLang="en-US" sz="2000" dirty="0" smtClean="0">
                <a:solidFill>
                  <a:srgbClr val="053E87"/>
                </a:solidFill>
              </a:rPr>
              <a:t>Welcome to our new payroll </a:t>
            </a:r>
            <a:r>
              <a:rPr lang="en-US" altLang="en-US" sz="2000" dirty="0">
                <a:solidFill>
                  <a:srgbClr val="053E87"/>
                </a:solidFill>
              </a:rPr>
              <a:t>t</a:t>
            </a:r>
            <a:r>
              <a:rPr lang="en-US" altLang="en-US" sz="2000" dirty="0" smtClean="0">
                <a:solidFill>
                  <a:srgbClr val="053E87"/>
                </a:solidFill>
              </a:rPr>
              <a:t>eam members</a:t>
            </a:r>
            <a:r>
              <a:rPr lang="en-US" altLang="en-US" sz="2000" dirty="0">
                <a:solidFill>
                  <a:srgbClr val="053E87"/>
                </a:solidFill>
              </a:rPr>
              <a:t>!</a:t>
            </a:r>
            <a:endParaRPr lang="en-US" altLang="en-US" sz="2000" dirty="0" smtClean="0">
              <a:solidFill>
                <a:srgbClr val="053E87"/>
              </a:solidFill>
            </a:endParaRPr>
          </a:p>
          <a:p>
            <a:pPr marL="457200" lvl="1" indent="0">
              <a:buNone/>
            </a:pPr>
            <a:endParaRPr lang="en-US" altLang="en-US" sz="1400" dirty="0" smtClean="0">
              <a:solidFill>
                <a:srgbClr val="053E87"/>
              </a:solidFill>
            </a:endParaRPr>
          </a:p>
          <a:p>
            <a:pPr marL="0" indent="0" algn="ctr">
              <a:buNone/>
            </a:pPr>
            <a:r>
              <a:rPr lang="en-US" altLang="en-US" sz="2000" dirty="0" smtClean="0">
                <a:solidFill>
                  <a:srgbClr val="053E87"/>
                </a:solidFill>
              </a:rPr>
              <a:t>Shannon Thompson, Senior Payroll Associate</a:t>
            </a:r>
          </a:p>
          <a:p>
            <a:pPr marL="0" indent="0" algn="ctr">
              <a:buNone/>
            </a:pPr>
            <a:r>
              <a:rPr lang="en-US" altLang="en-US" sz="2000" dirty="0" smtClean="0">
                <a:solidFill>
                  <a:srgbClr val="053E87"/>
                </a:solidFill>
              </a:rPr>
              <a:t>Phone: 678-466-4235</a:t>
            </a:r>
          </a:p>
          <a:p>
            <a:pPr marL="0" indent="0" algn="ctr">
              <a:buNone/>
            </a:pPr>
            <a:endParaRPr lang="en-US" altLang="en-US" sz="2000" dirty="0">
              <a:solidFill>
                <a:srgbClr val="053E87"/>
              </a:solidFill>
            </a:endParaRPr>
          </a:p>
          <a:p>
            <a:pPr marL="0" indent="0" algn="ctr">
              <a:buNone/>
            </a:pPr>
            <a:r>
              <a:rPr lang="en-US" altLang="en-US" sz="2000" dirty="0" smtClean="0">
                <a:solidFill>
                  <a:srgbClr val="053E87"/>
                </a:solidFill>
              </a:rPr>
              <a:t>Latasha Jordan, Payroll Associate</a:t>
            </a:r>
          </a:p>
          <a:p>
            <a:pPr marL="0" indent="0" algn="ctr">
              <a:buNone/>
            </a:pPr>
            <a:r>
              <a:rPr lang="en-US" altLang="en-US" sz="2000" dirty="0" smtClean="0">
                <a:solidFill>
                  <a:srgbClr val="053E87"/>
                </a:solidFill>
              </a:rPr>
              <a:t>Phone: 678-466-4236</a:t>
            </a:r>
          </a:p>
          <a:p>
            <a:pPr marL="0" indent="0" algn="ctr">
              <a:buNone/>
            </a:pPr>
            <a:endParaRPr lang="en-US" altLang="en-US" sz="2000" dirty="0" smtClean="0">
              <a:solidFill>
                <a:srgbClr val="053E87"/>
              </a:solidFill>
            </a:endParaRPr>
          </a:p>
          <a:p>
            <a:pPr marL="0" indent="0" algn="ctr">
              <a:buNone/>
            </a:pPr>
            <a:r>
              <a:rPr lang="en-US" altLang="en-US" sz="2000" dirty="0" smtClean="0">
                <a:solidFill>
                  <a:srgbClr val="053E87"/>
                </a:solidFill>
              </a:rPr>
              <a:t>Please send all payroll related inquires to:</a:t>
            </a:r>
          </a:p>
          <a:p>
            <a:pPr marL="0" indent="0" algn="ctr">
              <a:buNone/>
            </a:pPr>
            <a:r>
              <a:rPr lang="en-US" altLang="en-US" sz="2000" b="1" dirty="0" smtClean="0">
                <a:solidFill>
                  <a:srgbClr val="053E87"/>
                </a:solidFill>
              </a:rPr>
              <a:t>PAYROLL@CLAYTON.EDU</a:t>
            </a:r>
          </a:p>
          <a:p>
            <a:pPr marL="0" indent="0">
              <a:buNone/>
            </a:pPr>
            <a:r>
              <a:rPr lang="en-US" altLang="en-US" sz="2000" dirty="0">
                <a:solidFill>
                  <a:srgbClr val="053E87"/>
                </a:solidFill>
              </a:rPr>
              <a:t>	</a:t>
            </a:r>
            <a:endParaRPr lang="en-US" altLang="en-US" sz="2000" dirty="0" smtClean="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114524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Payroll Updates</a:t>
            </a:r>
            <a:endParaRPr lang="en-US" dirty="0"/>
          </a:p>
        </p:txBody>
      </p:sp>
      <p:sp>
        <p:nvSpPr>
          <p:cNvPr id="3" name="Content Placeholder 2"/>
          <p:cNvSpPr>
            <a:spLocks noGrp="1"/>
          </p:cNvSpPr>
          <p:nvPr>
            <p:ph idx="1"/>
          </p:nvPr>
        </p:nvSpPr>
        <p:spPr>
          <a:xfrm>
            <a:off x="457200" y="956063"/>
            <a:ext cx="8229600" cy="4201110"/>
          </a:xfrm>
        </p:spPr>
        <p:txBody>
          <a:bodyPr/>
          <a:lstStyle/>
          <a:p>
            <a:r>
              <a:rPr lang="en-US" altLang="en-US" sz="2000" dirty="0" smtClean="0">
                <a:solidFill>
                  <a:srgbClr val="053E87"/>
                </a:solidFill>
              </a:rPr>
              <a:t>Beginning the 1</a:t>
            </a:r>
            <a:r>
              <a:rPr lang="en-US" altLang="en-US" sz="2000" baseline="30000" dirty="0" smtClean="0">
                <a:solidFill>
                  <a:srgbClr val="053E87"/>
                </a:solidFill>
              </a:rPr>
              <a:t>st</a:t>
            </a:r>
            <a:r>
              <a:rPr lang="en-US" altLang="en-US" sz="2000" dirty="0" smtClean="0">
                <a:solidFill>
                  <a:srgbClr val="053E87"/>
                </a:solidFill>
              </a:rPr>
              <a:t> bi-weekly pay period in December, timesheets and absence requests will be due by </a:t>
            </a:r>
            <a:r>
              <a:rPr lang="en-US" altLang="en-US" sz="2000" b="1" dirty="0" smtClean="0">
                <a:solidFill>
                  <a:srgbClr val="053E87"/>
                </a:solidFill>
              </a:rPr>
              <a:t>Friday at 3:00 p.m. </a:t>
            </a:r>
            <a:r>
              <a:rPr lang="en-US" altLang="en-US" sz="2000" dirty="0" smtClean="0">
                <a:solidFill>
                  <a:srgbClr val="053E87"/>
                </a:solidFill>
              </a:rPr>
              <a:t>with exceptions approved based on business needs.</a:t>
            </a:r>
          </a:p>
          <a:p>
            <a:pPr marL="0" indent="0">
              <a:buNone/>
            </a:pPr>
            <a:endParaRPr lang="en-US" altLang="en-US" sz="2000" dirty="0" smtClean="0">
              <a:solidFill>
                <a:srgbClr val="053E87"/>
              </a:solidFill>
            </a:endParaRPr>
          </a:p>
          <a:p>
            <a:pPr marL="457200" lvl="1" indent="0">
              <a:buNone/>
            </a:pPr>
            <a:endParaRPr lang="en-US" altLang="en-US" sz="1400" dirty="0" smtClean="0">
              <a:solidFill>
                <a:srgbClr val="053E87"/>
              </a:solidFill>
            </a:endParaRPr>
          </a:p>
          <a:p>
            <a:pPr marL="0" indent="0">
              <a:buNone/>
            </a:pPr>
            <a:endParaRPr lang="en-US" altLang="en-US" sz="2000" dirty="0">
              <a:solidFill>
                <a:srgbClr val="053E87"/>
              </a:solidFill>
            </a:endParaRPr>
          </a:p>
          <a:p>
            <a:pPr marL="0" indent="0">
              <a:buNone/>
            </a:pPr>
            <a:r>
              <a:rPr lang="en-US" altLang="en-US" sz="2000" dirty="0">
                <a:solidFill>
                  <a:srgbClr val="053E87"/>
                </a:solidFill>
              </a:rPr>
              <a:t>	</a:t>
            </a:r>
            <a:endParaRPr lang="en-US" altLang="en-US" sz="2000" dirty="0" smtClean="0">
              <a:solidFill>
                <a:srgbClr val="053E87"/>
              </a:solidFill>
            </a:endParaRPr>
          </a:p>
          <a:p>
            <a:endParaRPr lang="en-US" altLang="en-US" sz="2000" dirty="0" smtClean="0">
              <a:solidFill>
                <a:srgbClr val="053E87"/>
              </a:solidFill>
            </a:endParaRPr>
          </a:p>
          <a:p>
            <a:endParaRPr lang="en-US" altLang="en-US" sz="2000" dirty="0">
              <a:solidFill>
                <a:srgbClr val="053E87"/>
              </a:solidFill>
            </a:endParaRPr>
          </a:p>
          <a:p>
            <a:endParaRPr lang="en-US" altLang="en-US" sz="2000" dirty="0" smtClean="0">
              <a:solidFill>
                <a:srgbClr val="053E87"/>
              </a:solidFill>
            </a:endParaRPr>
          </a:p>
          <a:p>
            <a:endParaRPr lang="en-US" altLang="en-US" sz="2000" dirty="0">
              <a:solidFill>
                <a:srgbClr val="053E87"/>
              </a:solidFill>
            </a:endParaRPr>
          </a:p>
          <a:p>
            <a:r>
              <a:rPr lang="en-US" altLang="en-US" sz="2000" dirty="0" smtClean="0">
                <a:solidFill>
                  <a:srgbClr val="053E87"/>
                </a:solidFill>
              </a:rPr>
              <a:t>The payroll schedule is you friend! Please try to adhere to the due date to Human Resources.</a:t>
            </a:r>
            <a:endParaRPr lang="en-US" altLang="en-US" sz="2000" dirty="0">
              <a:solidFill>
                <a:srgbClr val="053E87"/>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19" y="2904639"/>
            <a:ext cx="8052318" cy="17168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27" y="2171214"/>
            <a:ext cx="7772400" cy="733425"/>
          </a:xfrm>
          <a:prstGeom prst="rect">
            <a:avLst/>
          </a:prstGeom>
        </p:spPr>
      </p:pic>
    </p:spTree>
    <p:extLst>
      <p:ext uri="{BB962C8B-B14F-4D97-AF65-F5344CB8AC3E}">
        <p14:creationId xmlns:p14="http://schemas.microsoft.com/office/powerpoint/2010/main" val="225901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241931"/>
            <a:ext cx="7772400" cy="1362075"/>
          </a:xfrm>
        </p:spPr>
        <p:txBody>
          <a:bodyPr/>
          <a:lstStyle/>
          <a:p>
            <a:pPr algn="ctr"/>
            <a:r>
              <a:rPr lang="en-US" dirty="0" err="1" smtClean="0"/>
              <a:t>Eperformance</a:t>
            </a:r>
            <a:endParaRPr lang="en-US" dirty="0"/>
          </a:p>
        </p:txBody>
      </p:sp>
    </p:spTree>
    <p:extLst>
      <p:ext uri="{BB962C8B-B14F-4D97-AF65-F5344CB8AC3E}">
        <p14:creationId xmlns:p14="http://schemas.microsoft.com/office/powerpoint/2010/main" val="772359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Eperformance Module</a:t>
            </a:r>
            <a:endParaRPr lang="en-US" dirty="0"/>
          </a:p>
        </p:txBody>
      </p:sp>
      <p:sp>
        <p:nvSpPr>
          <p:cNvPr id="3" name="Content Placeholder 2"/>
          <p:cNvSpPr>
            <a:spLocks noGrp="1"/>
          </p:cNvSpPr>
          <p:nvPr>
            <p:ph idx="1"/>
          </p:nvPr>
        </p:nvSpPr>
        <p:spPr>
          <a:xfrm>
            <a:off x="457200" y="1254643"/>
            <a:ext cx="8229600" cy="4201110"/>
          </a:xfrm>
        </p:spPr>
        <p:txBody>
          <a:bodyPr/>
          <a:lstStyle/>
          <a:p>
            <a:pPr marL="0" indent="0">
              <a:buNone/>
            </a:pPr>
            <a:r>
              <a:rPr lang="en-US" altLang="en-US" sz="2000" b="1" dirty="0" smtClean="0">
                <a:solidFill>
                  <a:srgbClr val="053E87"/>
                </a:solidFill>
              </a:rPr>
              <a:t>WHAT IS IT?</a:t>
            </a:r>
          </a:p>
          <a:p>
            <a:pPr marL="0" indent="0">
              <a:buNone/>
            </a:pPr>
            <a:endParaRPr lang="en-US" altLang="en-US" sz="2000" dirty="0">
              <a:solidFill>
                <a:srgbClr val="053E87"/>
              </a:solidFill>
            </a:endParaRPr>
          </a:p>
          <a:p>
            <a:r>
              <a:rPr lang="en-US" altLang="en-US" sz="2000" dirty="0" smtClean="0">
                <a:solidFill>
                  <a:srgbClr val="053E87"/>
                </a:solidFill>
              </a:rPr>
              <a:t>Self-Service evaluation management application for managers and employees housed within OneUSG HCM system.</a:t>
            </a:r>
            <a:endParaRPr lang="en-US" altLang="en-US" sz="2000" dirty="0">
              <a:solidFill>
                <a:srgbClr val="053E87"/>
              </a:solidFill>
            </a:endParaRPr>
          </a:p>
          <a:p>
            <a:endParaRPr lang="en-US" altLang="en-US" sz="2000" dirty="0">
              <a:solidFill>
                <a:srgbClr val="053E87"/>
              </a:solidFill>
            </a:endParaRPr>
          </a:p>
          <a:p>
            <a:pPr marL="0" indent="0">
              <a:buNone/>
            </a:pPr>
            <a:r>
              <a:rPr lang="en-US" altLang="en-US" sz="2000" b="1" dirty="0" smtClean="0">
                <a:solidFill>
                  <a:srgbClr val="053E87"/>
                </a:solidFill>
              </a:rPr>
              <a:t>WHAT’S DIFFERENT?</a:t>
            </a:r>
          </a:p>
          <a:p>
            <a:pPr marL="0" indent="0">
              <a:buNone/>
            </a:pPr>
            <a:endParaRPr lang="en-US" altLang="en-US" sz="2000" dirty="0">
              <a:solidFill>
                <a:srgbClr val="053E87"/>
              </a:solidFill>
            </a:endParaRPr>
          </a:p>
          <a:p>
            <a:r>
              <a:rPr lang="en-US" altLang="en-US" sz="2000" dirty="0" smtClean="0">
                <a:solidFill>
                  <a:srgbClr val="053E87"/>
                </a:solidFill>
              </a:rPr>
              <a:t>Five Point </a:t>
            </a:r>
            <a:r>
              <a:rPr lang="en-US" altLang="en-US" sz="2000" u="sng" dirty="0" smtClean="0">
                <a:solidFill>
                  <a:srgbClr val="053E87"/>
                </a:solidFill>
              </a:rPr>
              <a:t>Standardized </a:t>
            </a:r>
            <a:r>
              <a:rPr lang="en-US" altLang="en-US" sz="2000" dirty="0" smtClean="0">
                <a:solidFill>
                  <a:srgbClr val="053E87"/>
                </a:solidFill>
              </a:rPr>
              <a:t>Rating Scale</a:t>
            </a:r>
          </a:p>
          <a:p>
            <a:r>
              <a:rPr lang="en-US" altLang="en-US" sz="2000" dirty="0" smtClean="0">
                <a:solidFill>
                  <a:srgbClr val="053E87"/>
                </a:solidFill>
              </a:rPr>
              <a:t>Option of nominating or adding additional evaluators to provide input.</a:t>
            </a:r>
          </a:p>
          <a:p>
            <a:r>
              <a:rPr lang="en-US" altLang="en-US" sz="2000" dirty="0" smtClean="0">
                <a:solidFill>
                  <a:srgbClr val="053E87"/>
                </a:solidFill>
              </a:rPr>
              <a:t>Optional mid-year checkpoints to facilitate discussion.</a:t>
            </a:r>
          </a:p>
          <a:p>
            <a:r>
              <a:rPr lang="en-US" altLang="en-US" sz="2000" dirty="0" smtClean="0">
                <a:solidFill>
                  <a:srgbClr val="053E87"/>
                </a:solidFill>
              </a:rPr>
              <a:t>Additional sections for goals, USG core values and institutional values.</a:t>
            </a:r>
            <a:endParaRPr lang="en-US" altLang="en-US" sz="2000" dirty="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175591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12" y="354563"/>
            <a:ext cx="8798768" cy="5467739"/>
          </a:xfrm>
        </p:spPr>
      </p:pic>
    </p:spTree>
    <p:extLst>
      <p:ext uri="{BB962C8B-B14F-4D97-AF65-F5344CB8AC3E}">
        <p14:creationId xmlns:p14="http://schemas.microsoft.com/office/powerpoint/2010/main" val="1923828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21"/>
            <a:ext cx="8229600" cy="491420"/>
          </a:xfrm>
        </p:spPr>
        <p:txBody>
          <a:bodyPr/>
          <a:lstStyle/>
          <a:p>
            <a:r>
              <a:rPr lang="en-US" sz="2400" dirty="0" smtClean="0"/>
              <a:t>Eperformance sections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9757268"/>
              </p:ext>
            </p:extLst>
          </p:nvPr>
        </p:nvGraphicFramePr>
        <p:xfrm>
          <a:off x="741784" y="448853"/>
          <a:ext cx="7473819" cy="5642110"/>
        </p:xfrm>
        <a:graphic>
          <a:graphicData uri="http://schemas.openxmlformats.org/drawingml/2006/table">
            <a:tbl>
              <a:tblPr firstRow="1" bandRow="1">
                <a:tableStyleId>{5C22544A-7EE6-4342-B048-85BDC9FD1C3A}</a:tableStyleId>
              </a:tblPr>
              <a:tblGrid>
                <a:gridCol w="2491273">
                  <a:extLst>
                    <a:ext uri="{9D8B030D-6E8A-4147-A177-3AD203B41FA5}">
                      <a16:colId xmlns:a16="http://schemas.microsoft.com/office/drawing/2014/main" val="1633937529"/>
                    </a:ext>
                  </a:extLst>
                </a:gridCol>
                <a:gridCol w="2491273">
                  <a:extLst>
                    <a:ext uri="{9D8B030D-6E8A-4147-A177-3AD203B41FA5}">
                      <a16:colId xmlns:a16="http://schemas.microsoft.com/office/drawing/2014/main" val="3407284077"/>
                    </a:ext>
                  </a:extLst>
                </a:gridCol>
                <a:gridCol w="2491273">
                  <a:extLst>
                    <a:ext uri="{9D8B030D-6E8A-4147-A177-3AD203B41FA5}">
                      <a16:colId xmlns:a16="http://schemas.microsoft.com/office/drawing/2014/main" val="4097769698"/>
                    </a:ext>
                  </a:extLst>
                </a:gridCol>
              </a:tblGrid>
              <a:tr h="589378">
                <a:tc>
                  <a:txBody>
                    <a:bodyPr/>
                    <a:lstStyle/>
                    <a:p>
                      <a:r>
                        <a:rPr lang="en-US" dirty="0" smtClean="0"/>
                        <a:t>Rating Scale</a:t>
                      </a:r>
                      <a:endParaRPr lang="en-US" dirty="0"/>
                    </a:p>
                  </a:txBody>
                  <a:tcPr/>
                </a:tc>
                <a:tc>
                  <a:txBody>
                    <a:bodyPr/>
                    <a:lstStyle/>
                    <a:p>
                      <a:r>
                        <a:rPr lang="en-US" dirty="0" smtClean="0"/>
                        <a:t>Criteria</a:t>
                      </a:r>
                      <a:endParaRPr lang="en-US" dirty="0"/>
                    </a:p>
                  </a:txBody>
                  <a:tcPr/>
                </a:tc>
                <a:tc>
                  <a:txBody>
                    <a:bodyPr/>
                    <a:lstStyle/>
                    <a:p>
                      <a:pPr algn="ctr"/>
                      <a:r>
                        <a:rPr lang="en-US" dirty="0" smtClean="0"/>
                        <a:t>% of</a:t>
                      </a:r>
                      <a:r>
                        <a:rPr lang="en-US" baseline="0" dirty="0" smtClean="0"/>
                        <a:t> Evaluation</a:t>
                      </a:r>
                      <a:endParaRPr lang="en-US" dirty="0"/>
                    </a:p>
                  </a:txBody>
                  <a:tcPr/>
                </a:tc>
                <a:extLst>
                  <a:ext uri="{0D108BD9-81ED-4DB2-BD59-A6C34878D82A}">
                    <a16:rowId xmlns:a16="http://schemas.microsoft.com/office/drawing/2014/main" val="3347840724"/>
                  </a:ext>
                </a:extLst>
              </a:tr>
              <a:tr h="757772">
                <a:tc>
                  <a:txBody>
                    <a:bodyPr/>
                    <a:lstStyle/>
                    <a:p>
                      <a:r>
                        <a:rPr lang="en-US" sz="1200" dirty="0" smtClean="0">
                          <a:solidFill>
                            <a:srgbClr val="002060"/>
                          </a:solidFill>
                        </a:rPr>
                        <a:t>Goals</a:t>
                      </a:r>
                      <a:endParaRPr lang="en-US" sz="1200" dirty="0">
                        <a:solidFill>
                          <a:srgbClr val="002060"/>
                        </a:solidFill>
                      </a:endParaRPr>
                    </a:p>
                  </a:txBody>
                  <a:tcPr/>
                </a:tc>
                <a:tc>
                  <a:txBody>
                    <a:bodyPr/>
                    <a:lstStyle/>
                    <a:p>
                      <a:pPr marL="171450" indent="-171450">
                        <a:buFont typeface="Arial" panose="020B0604020202020204" pitchFamily="34" charset="0"/>
                        <a:buChar char="•"/>
                      </a:pPr>
                      <a:r>
                        <a:rPr lang="en-US" sz="1200" dirty="0" smtClean="0">
                          <a:solidFill>
                            <a:srgbClr val="002060"/>
                          </a:solidFill>
                        </a:rPr>
                        <a:t>Completion of last year’s goals</a:t>
                      </a:r>
                    </a:p>
                    <a:p>
                      <a:pPr marL="171450" indent="-171450">
                        <a:buFont typeface="Arial" panose="020B0604020202020204" pitchFamily="34" charset="0"/>
                        <a:buChar char="•"/>
                      </a:pPr>
                      <a:r>
                        <a:rPr lang="en-US" sz="1200" dirty="0" smtClean="0">
                          <a:solidFill>
                            <a:srgbClr val="002060"/>
                          </a:solidFill>
                        </a:rPr>
                        <a:t>Creation of goals for upcoming evaluation period.</a:t>
                      </a:r>
                      <a:endParaRPr lang="en-US" sz="1200" dirty="0">
                        <a:solidFill>
                          <a:srgbClr val="002060"/>
                        </a:solidFill>
                      </a:endParaRPr>
                    </a:p>
                  </a:txBody>
                  <a:tcPr/>
                </a:tc>
                <a:tc>
                  <a:txBody>
                    <a:bodyPr/>
                    <a:lstStyle/>
                    <a:p>
                      <a:pPr marL="0" indent="0" algn="ctr">
                        <a:buFont typeface="Arial" panose="020B0604020202020204" pitchFamily="34" charset="0"/>
                        <a:buNone/>
                      </a:pPr>
                      <a:r>
                        <a:rPr lang="en-US" sz="1200" dirty="0" smtClean="0">
                          <a:solidFill>
                            <a:srgbClr val="002060"/>
                          </a:solidFill>
                        </a:rPr>
                        <a:t>25% to 30%</a:t>
                      </a:r>
                      <a:endParaRPr lang="en-US" sz="1200" dirty="0">
                        <a:solidFill>
                          <a:srgbClr val="002060"/>
                        </a:solidFill>
                      </a:endParaRPr>
                    </a:p>
                  </a:txBody>
                  <a:tcPr/>
                </a:tc>
                <a:extLst>
                  <a:ext uri="{0D108BD9-81ED-4DB2-BD59-A6C34878D82A}">
                    <a16:rowId xmlns:a16="http://schemas.microsoft.com/office/drawing/2014/main" val="2868382789"/>
                  </a:ext>
                </a:extLst>
              </a:tr>
              <a:tr h="589378">
                <a:tc>
                  <a:txBody>
                    <a:bodyPr/>
                    <a:lstStyle/>
                    <a:p>
                      <a:r>
                        <a:rPr lang="en-US" sz="1200" dirty="0" smtClean="0">
                          <a:solidFill>
                            <a:srgbClr val="002060"/>
                          </a:solidFill>
                        </a:rPr>
                        <a:t>Job Duties</a:t>
                      </a:r>
                      <a:endParaRPr lang="en-US" sz="1200" dirty="0">
                        <a:solidFill>
                          <a:srgbClr val="002060"/>
                        </a:solidFill>
                      </a:endParaRPr>
                    </a:p>
                  </a:txBody>
                  <a:tcPr/>
                </a:tc>
                <a:tc>
                  <a:txBody>
                    <a:bodyPr/>
                    <a:lstStyle/>
                    <a:p>
                      <a:pPr marL="171450" indent="-171450">
                        <a:buFont typeface="Arial" panose="020B0604020202020204" pitchFamily="34" charset="0"/>
                        <a:buChar char="•"/>
                      </a:pPr>
                      <a:r>
                        <a:rPr lang="en-US" sz="1200" dirty="0" smtClean="0">
                          <a:solidFill>
                            <a:srgbClr val="002060"/>
                          </a:solidFill>
                        </a:rPr>
                        <a:t>Assigned job</a:t>
                      </a:r>
                      <a:r>
                        <a:rPr lang="en-US" sz="1200" baseline="0" dirty="0" smtClean="0">
                          <a:solidFill>
                            <a:srgbClr val="002060"/>
                          </a:solidFill>
                        </a:rPr>
                        <a:t> duties located in job description (job profile)</a:t>
                      </a:r>
                    </a:p>
                    <a:p>
                      <a:pPr marL="171450" indent="-171450">
                        <a:buFont typeface="Arial" panose="020B0604020202020204" pitchFamily="34" charset="0"/>
                        <a:buChar char="•"/>
                      </a:pPr>
                      <a:r>
                        <a:rPr lang="en-US" sz="1200" baseline="0" dirty="0" smtClean="0">
                          <a:solidFill>
                            <a:srgbClr val="002060"/>
                          </a:solidFill>
                        </a:rPr>
                        <a:t>Additional assigned tasks</a:t>
                      </a:r>
                      <a:endParaRPr lang="en-US" sz="1200" dirty="0">
                        <a:solidFill>
                          <a:srgbClr val="002060"/>
                        </a:solidFill>
                      </a:endParaRPr>
                    </a:p>
                  </a:txBody>
                  <a:tcPr/>
                </a:tc>
                <a:tc>
                  <a:txBody>
                    <a:bodyPr/>
                    <a:lstStyle/>
                    <a:p>
                      <a:pPr marL="0" indent="0" algn="ctr">
                        <a:buFont typeface="Arial" panose="020B0604020202020204" pitchFamily="34" charset="0"/>
                        <a:buNone/>
                      </a:pPr>
                      <a:r>
                        <a:rPr lang="en-US" sz="1200" dirty="0" smtClean="0">
                          <a:solidFill>
                            <a:srgbClr val="002060"/>
                          </a:solidFill>
                        </a:rPr>
                        <a:t>40%</a:t>
                      </a:r>
                      <a:endParaRPr lang="en-US" sz="1200" dirty="0">
                        <a:solidFill>
                          <a:srgbClr val="002060"/>
                        </a:solidFill>
                      </a:endParaRPr>
                    </a:p>
                  </a:txBody>
                  <a:tcPr/>
                </a:tc>
                <a:extLst>
                  <a:ext uri="{0D108BD9-81ED-4DB2-BD59-A6C34878D82A}">
                    <a16:rowId xmlns:a16="http://schemas.microsoft.com/office/drawing/2014/main" val="2572040847"/>
                  </a:ext>
                </a:extLst>
              </a:tr>
              <a:tr h="589378">
                <a:tc>
                  <a:txBody>
                    <a:bodyPr/>
                    <a:lstStyle/>
                    <a:p>
                      <a:r>
                        <a:rPr lang="en-US" sz="1200" dirty="0" smtClean="0">
                          <a:solidFill>
                            <a:srgbClr val="002060"/>
                          </a:solidFill>
                        </a:rPr>
                        <a:t>Performance Factors</a:t>
                      </a:r>
                      <a:endParaRPr lang="en-US" sz="1200" dirty="0">
                        <a:solidFill>
                          <a:srgbClr val="002060"/>
                        </a:solidFill>
                      </a:endParaRPr>
                    </a:p>
                  </a:txBody>
                  <a:tcPr/>
                </a:tc>
                <a:tc>
                  <a:txBody>
                    <a:bodyPr/>
                    <a:lstStyle/>
                    <a:p>
                      <a:pPr marL="171450" indent="-171450">
                        <a:buFont typeface="Arial" panose="020B0604020202020204" pitchFamily="34" charset="0"/>
                        <a:buChar char="•"/>
                      </a:pPr>
                      <a:r>
                        <a:rPr lang="en-US" sz="1200" dirty="0" smtClean="0">
                          <a:solidFill>
                            <a:srgbClr val="002060"/>
                          </a:solidFill>
                        </a:rPr>
                        <a:t>Job Knowledge</a:t>
                      </a:r>
                    </a:p>
                    <a:p>
                      <a:pPr marL="171450" indent="-171450">
                        <a:buFont typeface="Arial" panose="020B0604020202020204" pitchFamily="34" charset="0"/>
                        <a:buChar char="•"/>
                      </a:pPr>
                      <a:r>
                        <a:rPr lang="en-US" sz="1200" dirty="0" smtClean="0">
                          <a:solidFill>
                            <a:srgbClr val="002060"/>
                          </a:solidFill>
                        </a:rPr>
                        <a:t>Quality</a:t>
                      </a:r>
                      <a:r>
                        <a:rPr lang="en-US" sz="1200" baseline="0" dirty="0" smtClean="0">
                          <a:solidFill>
                            <a:srgbClr val="002060"/>
                          </a:solidFill>
                        </a:rPr>
                        <a:t> of Work</a:t>
                      </a:r>
                    </a:p>
                    <a:p>
                      <a:pPr marL="171450" indent="-171450">
                        <a:buFont typeface="Arial" panose="020B0604020202020204" pitchFamily="34" charset="0"/>
                        <a:buChar char="•"/>
                      </a:pPr>
                      <a:r>
                        <a:rPr lang="en-US" sz="1200" baseline="0" dirty="0" smtClean="0">
                          <a:solidFill>
                            <a:srgbClr val="002060"/>
                          </a:solidFill>
                        </a:rPr>
                        <a:t>Communication</a:t>
                      </a:r>
                    </a:p>
                    <a:p>
                      <a:pPr marL="171450" indent="-171450">
                        <a:buFont typeface="Arial" panose="020B0604020202020204" pitchFamily="34" charset="0"/>
                        <a:buChar char="•"/>
                      </a:pPr>
                      <a:r>
                        <a:rPr lang="en-US" sz="1200" baseline="0" dirty="0" smtClean="0">
                          <a:solidFill>
                            <a:srgbClr val="002060"/>
                          </a:solidFill>
                        </a:rPr>
                        <a:t>Critical Thinking</a:t>
                      </a:r>
                    </a:p>
                    <a:p>
                      <a:pPr marL="171450" indent="-171450">
                        <a:buFont typeface="Arial" panose="020B0604020202020204" pitchFamily="34" charset="0"/>
                        <a:buChar char="•"/>
                      </a:pPr>
                      <a:r>
                        <a:rPr lang="en-US" sz="1200" baseline="0" dirty="0" smtClean="0">
                          <a:solidFill>
                            <a:srgbClr val="002060"/>
                          </a:solidFill>
                        </a:rPr>
                        <a:t>Initiative</a:t>
                      </a:r>
                    </a:p>
                    <a:p>
                      <a:pPr marL="171450" indent="-171450">
                        <a:buFont typeface="Arial" panose="020B0604020202020204" pitchFamily="34" charset="0"/>
                        <a:buChar char="•"/>
                      </a:pPr>
                      <a:r>
                        <a:rPr lang="en-US" sz="1200" baseline="0" dirty="0" smtClean="0">
                          <a:solidFill>
                            <a:srgbClr val="002060"/>
                          </a:solidFill>
                        </a:rPr>
                        <a:t>Reliability/Attendance</a:t>
                      </a:r>
                    </a:p>
                    <a:p>
                      <a:pPr marL="171450" indent="-171450">
                        <a:buFont typeface="Arial" panose="020B0604020202020204" pitchFamily="34" charset="0"/>
                        <a:buChar char="•"/>
                      </a:pPr>
                      <a:r>
                        <a:rPr lang="en-US" sz="1200" baseline="0" dirty="0" smtClean="0">
                          <a:solidFill>
                            <a:srgbClr val="002060"/>
                          </a:solidFill>
                        </a:rPr>
                        <a:t>Adherence to Policies</a:t>
                      </a:r>
                    </a:p>
                    <a:p>
                      <a:pPr marL="171450" indent="-171450">
                        <a:buFont typeface="Arial" panose="020B0604020202020204" pitchFamily="34" charset="0"/>
                        <a:buChar char="•"/>
                      </a:pPr>
                      <a:r>
                        <a:rPr lang="en-US" sz="1200" baseline="0" dirty="0" smtClean="0">
                          <a:solidFill>
                            <a:srgbClr val="002060"/>
                          </a:solidFill>
                        </a:rPr>
                        <a:t>Interpersonal Relationships</a:t>
                      </a:r>
                    </a:p>
                    <a:p>
                      <a:pPr marL="171450" indent="-171450">
                        <a:buFont typeface="Arial" panose="020B0604020202020204" pitchFamily="34" charset="0"/>
                        <a:buChar char="•"/>
                      </a:pPr>
                      <a:r>
                        <a:rPr lang="en-US" sz="1200" baseline="0" dirty="0" smtClean="0">
                          <a:solidFill>
                            <a:srgbClr val="002060"/>
                          </a:solidFill>
                        </a:rPr>
                        <a:t>Customer Service</a:t>
                      </a:r>
                    </a:p>
                    <a:p>
                      <a:pPr marL="171450" indent="-171450">
                        <a:buFont typeface="Arial" panose="020B0604020202020204" pitchFamily="34" charset="0"/>
                        <a:buChar char="•"/>
                      </a:pPr>
                      <a:r>
                        <a:rPr lang="en-US" sz="1200" baseline="0" dirty="0" smtClean="0">
                          <a:solidFill>
                            <a:srgbClr val="002060"/>
                          </a:solidFill>
                        </a:rPr>
                        <a:t>Innovation</a:t>
                      </a:r>
                      <a:endParaRPr lang="en-US" sz="1200" dirty="0">
                        <a:solidFill>
                          <a:srgbClr val="002060"/>
                        </a:solidFill>
                      </a:endParaRPr>
                    </a:p>
                  </a:txBody>
                  <a:tcPr/>
                </a:tc>
                <a:tc>
                  <a:txBody>
                    <a:bodyPr/>
                    <a:lstStyle/>
                    <a:p>
                      <a:pPr marL="0" indent="0" algn="ctr">
                        <a:buFont typeface="Arial" panose="020B0604020202020204" pitchFamily="34" charset="0"/>
                        <a:buNone/>
                      </a:pPr>
                      <a:r>
                        <a:rPr lang="en-US" sz="1200" dirty="0" smtClean="0">
                          <a:solidFill>
                            <a:srgbClr val="002060"/>
                          </a:solidFill>
                        </a:rPr>
                        <a:t>15% to 20%</a:t>
                      </a:r>
                      <a:endParaRPr lang="en-US" sz="1200" dirty="0">
                        <a:solidFill>
                          <a:srgbClr val="002060"/>
                        </a:solidFill>
                      </a:endParaRPr>
                    </a:p>
                  </a:txBody>
                  <a:tcPr/>
                </a:tc>
                <a:extLst>
                  <a:ext uri="{0D108BD9-81ED-4DB2-BD59-A6C34878D82A}">
                    <a16:rowId xmlns:a16="http://schemas.microsoft.com/office/drawing/2014/main" val="3049228756"/>
                  </a:ext>
                </a:extLst>
              </a:tr>
              <a:tr h="589378">
                <a:tc>
                  <a:txBody>
                    <a:bodyPr/>
                    <a:lstStyle/>
                    <a:p>
                      <a:r>
                        <a:rPr lang="en-US" sz="1200" dirty="0" smtClean="0">
                          <a:solidFill>
                            <a:srgbClr val="002060"/>
                          </a:solidFill>
                        </a:rPr>
                        <a:t>Leadership Factors (Additional Factors</a:t>
                      </a:r>
                      <a:r>
                        <a:rPr lang="en-US" sz="1200" baseline="0" dirty="0" smtClean="0">
                          <a:solidFill>
                            <a:srgbClr val="002060"/>
                          </a:solidFill>
                        </a:rPr>
                        <a:t> added to Leadership Evaluation)</a:t>
                      </a:r>
                      <a:endParaRPr lang="en-US" sz="1200" dirty="0">
                        <a:solidFill>
                          <a:srgbClr val="002060"/>
                        </a:solidFill>
                      </a:endParaRPr>
                    </a:p>
                  </a:txBody>
                  <a:tcPr/>
                </a:tc>
                <a:tc>
                  <a:txBody>
                    <a:bodyPr/>
                    <a:lstStyle/>
                    <a:p>
                      <a:pPr marL="171450" indent="-171450">
                        <a:buFont typeface="Arial" panose="020B0604020202020204" pitchFamily="34" charset="0"/>
                        <a:buChar char="•"/>
                      </a:pPr>
                      <a:r>
                        <a:rPr lang="en-US" sz="1200" dirty="0" smtClean="0">
                          <a:solidFill>
                            <a:srgbClr val="002060"/>
                          </a:solidFill>
                        </a:rPr>
                        <a:t>Strategic Planning</a:t>
                      </a:r>
                    </a:p>
                    <a:p>
                      <a:pPr marL="171450" indent="-171450">
                        <a:buFont typeface="Arial" panose="020B0604020202020204" pitchFamily="34" charset="0"/>
                        <a:buChar char="•"/>
                      </a:pPr>
                      <a:r>
                        <a:rPr lang="en-US" sz="1200" dirty="0" smtClean="0">
                          <a:solidFill>
                            <a:srgbClr val="002060"/>
                          </a:solidFill>
                        </a:rPr>
                        <a:t>Fiscal/Budget</a:t>
                      </a:r>
                      <a:r>
                        <a:rPr lang="en-US" sz="1200" baseline="0" dirty="0" smtClean="0">
                          <a:solidFill>
                            <a:srgbClr val="002060"/>
                          </a:solidFill>
                        </a:rPr>
                        <a:t> Management</a:t>
                      </a:r>
                    </a:p>
                    <a:p>
                      <a:pPr marL="171450" indent="-171450">
                        <a:buFont typeface="Arial" panose="020B0604020202020204" pitchFamily="34" charset="0"/>
                        <a:buChar char="•"/>
                      </a:pPr>
                      <a:r>
                        <a:rPr lang="en-US" sz="1200" baseline="0" dirty="0" smtClean="0">
                          <a:solidFill>
                            <a:srgbClr val="002060"/>
                          </a:solidFill>
                        </a:rPr>
                        <a:t>Delegates/Directs Effectively</a:t>
                      </a:r>
                      <a:endParaRPr lang="en-US" sz="1200" dirty="0">
                        <a:solidFill>
                          <a:srgbClr val="002060"/>
                        </a:solidFill>
                      </a:endParaRPr>
                    </a:p>
                  </a:txBody>
                  <a:tcPr/>
                </a:tc>
                <a:tc>
                  <a:txBody>
                    <a:bodyPr/>
                    <a:lstStyle/>
                    <a:p>
                      <a:pPr marL="0" indent="0" algn="ctr">
                        <a:buFont typeface="Arial" panose="020B0604020202020204" pitchFamily="34" charset="0"/>
                        <a:buNone/>
                      </a:pPr>
                      <a:r>
                        <a:rPr lang="en-US" sz="1200" dirty="0" smtClean="0">
                          <a:solidFill>
                            <a:srgbClr val="002060"/>
                          </a:solidFill>
                        </a:rPr>
                        <a:t>15% to 20% </a:t>
                      </a:r>
                      <a:endParaRPr lang="en-US" sz="1200" dirty="0">
                        <a:solidFill>
                          <a:srgbClr val="002060"/>
                        </a:solidFill>
                      </a:endParaRPr>
                    </a:p>
                  </a:txBody>
                  <a:tcPr/>
                </a:tc>
                <a:extLst>
                  <a:ext uri="{0D108BD9-81ED-4DB2-BD59-A6C34878D82A}">
                    <a16:rowId xmlns:a16="http://schemas.microsoft.com/office/drawing/2014/main" val="1435786853"/>
                  </a:ext>
                </a:extLst>
              </a:tr>
              <a:tr h="1094560">
                <a:tc>
                  <a:txBody>
                    <a:bodyPr/>
                    <a:lstStyle/>
                    <a:p>
                      <a:r>
                        <a:rPr lang="en-US" sz="1200" dirty="0" smtClean="0">
                          <a:solidFill>
                            <a:srgbClr val="002060"/>
                          </a:solidFill>
                        </a:rPr>
                        <a:t>USG Core Values/Institutional Values</a:t>
                      </a:r>
                      <a:endParaRPr lang="en-US" sz="1200" dirty="0">
                        <a:solidFill>
                          <a:srgbClr val="002060"/>
                        </a:solidFill>
                      </a:endParaRPr>
                    </a:p>
                  </a:txBody>
                  <a:tcPr/>
                </a:tc>
                <a:tc>
                  <a:txBody>
                    <a:bodyPr/>
                    <a:lstStyle/>
                    <a:p>
                      <a:pPr marL="171450" indent="-171450">
                        <a:buFont typeface="Arial" panose="020B0604020202020204" pitchFamily="34" charset="0"/>
                        <a:buChar char="•"/>
                      </a:pPr>
                      <a:r>
                        <a:rPr lang="en-US" sz="1200" dirty="0" smtClean="0">
                          <a:solidFill>
                            <a:srgbClr val="002060"/>
                          </a:solidFill>
                        </a:rPr>
                        <a:t>USG</a:t>
                      </a:r>
                      <a:r>
                        <a:rPr lang="en-US" sz="1200" baseline="0" dirty="0" smtClean="0">
                          <a:solidFill>
                            <a:srgbClr val="002060"/>
                          </a:solidFill>
                        </a:rPr>
                        <a:t> Core Values</a:t>
                      </a:r>
                    </a:p>
                    <a:p>
                      <a:pPr marL="171450" indent="-171450">
                        <a:buFont typeface="Arial" panose="020B0604020202020204" pitchFamily="34" charset="0"/>
                        <a:buChar char="•"/>
                      </a:pPr>
                      <a:r>
                        <a:rPr lang="en-US" sz="1200" baseline="0" dirty="0" smtClean="0">
                          <a:solidFill>
                            <a:srgbClr val="002060"/>
                          </a:solidFill>
                        </a:rPr>
                        <a:t>Clayton State Institutional Values</a:t>
                      </a:r>
                      <a:endParaRPr lang="en-US" sz="1200" dirty="0">
                        <a:solidFill>
                          <a:srgbClr val="002060"/>
                        </a:solidFill>
                      </a:endParaRPr>
                    </a:p>
                  </a:txBody>
                  <a:tcPr/>
                </a:tc>
                <a:tc>
                  <a:txBody>
                    <a:bodyPr/>
                    <a:lstStyle/>
                    <a:p>
                      <a:pPr marL="0" indent="0" algn="ctr">
                        <a:buFont typeface="Arial" panose="020B0604020202020204" pitchFamily="34" charset="0"/>
                        <a:buNone/>
                      </a:pPr>
                      <a:r>
                        <a:rPr lang="en-US" sz="1200" dirty="0" smtClean="0">
                          <a:solidFill>
                            <a:srgbClr val="002060"/>
                          </a:solidFill>
                        </a:rPr>
                        <a:t>15%</a:t>
                      </a:r>
                      <a:endParaRPr lang="en-US" sz="1200" dirty="0">
                        <a:solidFill>
                          <a:srgbClr val="002060"/>
                        </a:solidFill>
                      </a:endParaRPr>
                    </a:p>
                  </a:txBody>
                  <a:tcPr/>
                </a:tc>
                <a:extLst>
                  <a:ext uri="{0D108BD9-81ED-4DB2-BD59-A6C34878D82A}">
                    <a16:rowId xmlns:a16="http://schemas.microsoft.com/office/drawing/2014/main" val="4083484129"/>
                  </a:ext>
                </a:extLst>
              </a:tr>
            </a:tbl>
          </a:graphicData>
        </a:graphic>
      </p:graphicFrame>
    </p:spTree>
    <p:extLst>
      <p:ext uri="{BB962C8B-B14F-4D97-AF65-F5344CB8AC3E}">
        <p14:creationId xmlns:p14="http://schemas.microsoft.com/office/powerpoint/2010/main" val="27026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Agenda</a:t>
            </a:r>
            <a:endParaRPr lang="en-US" dirty="0"/>
          </a:p>
        </p:txBody>
      </p:sp>
      <p:sp>
        <p:nvSpPr>
          <p:cNvPr id="3" name="Content Placeholder 2"/>
          <p:cNvSpPr>
            <a:spLocks noGrp="1"/>
          </p:cNvSpPr>
          <p:nvPr>
            <p:ph idx="1"/>
          </p:nvPr>
        </p:nvSpPr>
        <p:spPr>
          <a:xfrm>
            <a:off x="457200" y="1254643"/>
            <a:ext cx="8229600" cy="4201110"/>
          </a:xfrm>
        </p:spPr>
        <p:txBody>
          <a:bodyPr/>
          <a:lstStyle/>
          <a:p>
            <a:r>
              <a:rPr lang="en-US" sz="2200" dirty="0" smtClean="0">
                <a:solidFill>
                  <a:srgbClr val="053E87"/>
                </a:solidFill>
              </a:rPr>
              <a:t>Welcome</a:t>
            </a:r>
          </a:p>
          <a:p>
            <a:r>
              <a:rPr lang="en-US" sz="2200" dirty="0" smtClean="0">
                <a:solidFill>
                  <a:srgbClr val="053E87"/>
                </a:solidFill>
              </a:rPr>
              <a:t>Benefits </a:t>
            </a:r>
            <a:r>
              <a:rPr lang="en-US" sz="2200" dirty="0" smtClean="0">
                <a:solidFill>
                  <a:srgbClr val="053E87"/>
                </a:solidFill>
              </a:rPr>
              <a:t>and Open Enrollment Updates</a:t>
            </a:r>
          </a:p>
          <a:p>
            <a:r>
              <a:rPr lang="en-US" sz="2200" dirty="0" smtClean="0">
                <a:solidFill>
                  <a:srgbClr val="053E87"/>
                </a:solidFill>
              </a:rPr>
              <a:t>Well-Being Program Update - $200 Incentive</a:t>
            </a:r>
          </a:p>
          <a:p>
            <a:r>
              <a:rPr lang="en-US" sz="2200" dirty="0" smtClean="0">
                <a:solidFill>
                  <a:srgbClr val="053E87"/>
                </a:solidFill>
              </a:rPr>
              <a:t>Mandatory Training Updates</a:t>
            </a:r>
          </a:p>
          <a:p>
            <a:r>
              <a:rPr lang="en-US" sz="2200" dirty="0" smtClean="0">
                <a:solidFill>
                  <a:srgbClr val="053E87"/>
                </a:solidFill>
              </a:rPr>
              <a:t>Payroll Updates</a:t>
            </a:r>
          </a:p>
          <a:p>
            <a:r>
              <a:rPr lang="en-US" sz="2200" dirty="0" smtClean="0">
                <a:solidFill>
                  <a:srgbClr val="053E87"/>
                </a:solidFill>
              </a:rPr>
              <a:t>ePerformance Rollout</a:t>
            </a:r>
          </a:p>
          <a:p>
            <a:r>
              <a:rPr lang="en-US" sz="2200" dirty="0" smtClean="0">
                <a:solidFill>
                  <a:srgbClr val="053E87"/>
                </a:solidFill>
              </a:rPr>
              <a:t>Critical Vacancy Process</a:t>
            </a:r>
          </a:p>
          <a:p>
            <a:r>
              <a:rPr lang="en-US" sz="2200" dirty="0" smtClean="0">
                <a:solidFill>
                  <a:srgbClr val="053E87"/>
                </a:solidFill>
              </a:rPr>
              <a:t>Overview of Hiring Process</a:t>
            </a:r>
          </a:p>
          <a:p>
            <a:r>
              <a:rPr lang="en-US" sz="2200" dirty="0" smtClean="0">
                <a:solidFill>
                  <a:srgbClr val="053E87"/>
                </a:solidFill>
              </a:rPr>
              <a:t>Eligibility for Rehire Policy</a:t>
            </a:r>
          </a:p>
          <a:p>
            <a:r>
              <a:rPr lang="en-US" sz="2200" dirty="0" smtClean="0">
                <a:solidFill>
                  <a:srgbClr val="053E87"/>
                </a:solidFill>
              </a:rPr>
              <a:t>Parental Leave </a:t>
            </a:r>
            <a:r>
              <a:rPr lang="en-US" sz="2200" dirty="0" smtClean="0">
                <a:solidFill>
                  <a:srgbClr val="053E87"/>
                </a:solidFill>
              </a:rPr>
              <a:t>Policy</a:t>
            </a:r>
          </a:p>
          <a:p>
            <a:r>
              <a:rPr lang="en-US" sz="2200" dirty="0" smtClean="0">
                <a:solidFill>
                  <a:srgbClr val="053E87"/>
                </a:solidFill>
              </a:rPr>
              <a:t>Questions</a:t>
            </a:r>
            <a:endParaRPr lang="en-US" sz="2200" dirty="0" smtClean="0">
              <a:solidFill>
                <a:srgbClr val="053E87"/>
              </a:solidFill>
            </a:endParaRPr>
          </a:p>
          <a:p>
            <a:pPr marL="0" indent="0">
              <a:buNone/>
            </a:pPr>
            <a:endParaRPr lang="en-US" dirty="0"/>
          </a:p>
        </p:txBody>
      </p:sp>
    </p:spTree>
    <p:extLst>
      <p:ext uri="{BB962C8B-B14F-4D97-AF65-F5344CB8AC3E}">
        <p14:creationId xmlns:p14="http://schemas.microsoft.com/office/powerpoint/2010/main" val="177947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21"/>
            <a:ext cx="8229600" cy="622048"/>
          </a:xfrm>
        </p:spPr>
        <p:txBody>
          <a:bodyPr/>
          <a:lstStyle/>
          <a:p>
            <a:r>
              <a:rPr lang="en-US" sz="2400" dirty="0" smtClean="0"/>
              <a:t>Behavior Anchored rating scale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7559307"/>
              </p:ext>
            </p:extLst>
          </p:nvPr>
        </p:nvGraphicFramePr>
        <p:xfrm>
          <a:off x="835090" y="527672"/>
          <a:ext cx="7473819" cy="5447464"/>
        </p:xfrm>
        <a:graphic>
          <a:graphicData uri="http://schemas.openxmlformats.org/drawingml/2006/table">
            <a:tbl>
              <a:tblPr firstRow="1" bandRow="1">
                <a:tableStyleId>{5C22544A-7EE6-4342-B048-85BDC9FD1C3A}</a:tableStyleId>
              </a:tblPr>
              <a:tblGrid>
                <a:gridCol w="2491273">
                  <a:extLst>
                    <a:ext uri="{9D8B030D-6E8A-4147-A177-3AD203B41FA5}">
                      <a16:colId xmlns:a16="http://schemas.microsoft.com/office/drawing/2014/main" val="1633937529"/>
                    </a:ext>
                  </a:extLst>
                </a:gridCol>
                <a:gridCol w="2491273">
                  <a:extLst>
                    <a:ext uri="{9D8B030D-6E8A-4147-A177-3AD203B41FA5}">
                      <a16:colId xmlns:a16="http://schemas.microsoft.com/office/drawing/2014/main" val="3407284077"/>
                    </a:ext>
                  </a:extLst>
                </a:gridCol>
                <a:gridCol w="2491273">
                  <a:extLst>
                    <a:ext uri="{9D8B030D-6E8A-4147-A177-3AD203B41FA5}">
                      <a16:colId xmlns:a16="http://schemas.microsoft.com/office/drawing/2014/main" val="4097769698"/>
                    </a:ext>
                  </a:extLst>
                </a:gridCol>
              </a:tblGrid>
              <a:tr h="589378">
                <a:tc>
                  <a:txBody>
                    <a:bodyPr/>
                    <a:lstStyle/>
                    <a:p>
                      <a:r>
                        <a:rPr lang="en-US" dirty="0" smtClean="0"/>
                        <a:t>Rating Scale</a:t>
                      </a:r>
                      <a:endParaRPr lang="en-US" dirty="0"/>
                    </a:p>
                  </a:txBody>
                  <a:tcPr/>
                </a:tc>
                <a:tc>
                  <a:txBody>
                    <a:bodyPr/>
                    <a:lstStyle/>
                    <a:p>
                      <a:r>
                        <a:rPr lang="en-US" dirty="0" smtClean="0"/>
                        <a:t>Definition</a:t>
                      </a:r>
                      <a:endParaRPr lang="en-US" dirty="0"/>
                    </a:p>
                  </a:txBody>
                  <a:tcPr/>
                </a:tc>
                <a:tc>
                  <a:txBody>
                    <a:bodyPr/>
                    <a:lstStyle/>
                    <a:p>
                      <a:r>
                        <a:rPr lang="en-US" dirty="0" smtClean="0"/>
                        <a:t>Behavioral</a:t>
                      </a:r>
                      <a:r>
                        <a:rPr lang="en-US" baseline="0" dirty="0" smtClean="0"/>
                        <a:t> Indicators</a:t>
                      </a:r>
                      <a:endParaRPr lang="en-US" dirty="0"/>
                    </a:p>
                  </a:txBody>
                  <a:tcPr/>
                </a:tc>
                <a:extLst>
                  <a:ext uri="{0D108BD9-81ED-4DB2-BD59-A6C34878D82A}">
                    <a16:rowId xmlns:a16="http://schemas.microsoft.com/office/drawing/2014/main" val="3347840724"/>
                  </a:ext>
                </a:extLst>
              </a:tr>
              <a:tr h="757772">
                <a:tc>
                  <a:txBody>
                    <a:bodyPr/>
                    <a:lstStyle/>
                    <a:p>
                      <a:r>
                        <a:rPr lang="en-US" sz="1200" dirty="0" smtClean="0">
                          <a:solidFill>
                            <a:srgbClr val="002060"/>
                          </a:solidFill>
                        </a:rPr>
                        <a:t>Exemplary</a:t>
                      </a:r>
                      <a:endParaRPr lang="en-US" sz="1200" dirty="0">
                        <a:solidFill>
                          <a:srgbClr val="002060"/>
                        </a:solidFill>
                      </a:endParaRPr>
                    </a:p>
                  </a:txBody>
                  <a:tcPr/>
                </a:tc>
                <a:tc>
                  <a:txBody>
                    <a:bodyPr/>
                    <a:lstStyle/>
                    <a:p>
                      <a:r>
                        <a:rPr lang="en-US" sz="1200" dirty="0" smtClean="0">
                          <a:solidFill>
                            <a:srgbClr val="002060"/>
                          </a:solidFill>
                        </a:rPr>
                        <a:t>Outstanding performance that consistently exceeds milestones.</a:t>
                      </a:r>
                      <a:endParaRPr lang="en-US" sz="1200" dirty="0">
                        <a:solidFill>
                          <a:srgbClr val="002060"/>
                        </a:solidFill>
                      </a:endParaRPr>
                    </a:p>
                  </a:txBody>
                  <a:tcPr/>
                </a:tc>
                <a:tc>
                  <a:txBody>
                    <a:bodyPr/>
                    <a:lstStyle/>
                    <a:p>
                      <a:pPr marL="285750" indent="-285750">
                        <a:buFont typeface="Arial" panose="020B0604020202020204" pitchFamily="34" charset="0"/>
                        <a:buChar char="•"/>
                      </a:pPr>
                      <a:r>
                        <a:rPr lang="en-US" sz="1200" dirty="0" smtClean="0">
                          <a:solidFill>
                            <a:srgbClr val="002060"/>
                          </a:solidFill>
                        </a:rPr>
                        <a:t>Displays advanced knowledge</a:t>
                      </a:r>
                      <a:r>
                        <a:rPr lang="en-US" sz="1200" baseline="0" dirty="0" smtClean="0">
                          <a:solidFill>
                            <a:srgbClr val="002060"/>
                          </a:solidFill>
                        </a:rPr>
                        <a:t> and skills</a:t>
                      </a:r>
                    </a:p>
                    <a:p>
                      <a:pPr marL="285750" indent="-285750">
                        <a:buFont typeface="Arial" panose="020B0604020202020204" pitchFamily="34" charset="0"/>
                        <a:buChar char="•"/>
                      </a:pPr>
                      <a:r>
                        <a:rPr lang="en-US" sz="1200" baseline="0" dirty="0" smtClean="0">
                          <a:solidFill>
                            <a:srgbClr val="002060"/>
                          </a:solidFill>
                        </a:rPr>
                        <a:t>Proactively seeks new challenges.</a:t>
                      </a:r>
                      <a:endParaRPr lang="en-US" sz="1200" dirty="0">
                        <a:solidFill>
                          <a:srgbClr val="002060"/>
                        </a:solidFill>
                      </a:endParaRPr>
                    </a:p>
                  </a:txBody>
                  <a:tcPr/>
                </a:tc>
                <a:extLst>
                  <a:ext uri="{0D108BD9-81ED-4DB2-BD59-A6C34878D82A}">
                    <a16:rowId xmlns:a16="http://schemas.microsoft.com/office/drawing/2014/main" val="2868382789"/>
                  </a:ext>
                </a:extLst>
              </a:tr>
              <a:tr h="589378">
                <a:tc>
                  <a:txBody>
                    <a:bodyPr/>
                    <a:lstStyle/>
                    <a:p>
                      <a:r>
                        <a:rPr lang="en-US" sz="1200" dirty="0" smtClean="0">
                          <a:solidFill>
                            <a:srgbClr val="002060"/>
                          </a:solidFill>
                        </a:rPr>
                        <a:t>Superior</a:t>
                      </a:r>
                      <a:endParaRPr lang="en-US" sz="1200" dirty="0">
                        <a:solidFill>
                          <a:srgbClr val="002060"/>
                        </a:solidFill>
                      </a:endParaRPr>
                    </a:p>
                  </a:txBody>
                  <a:tcPr/>
                </a:tc>
                <a:tc>
                  <a:txBody>
                    <a:bodyPr/>
                    <a:lstStyle/>
                    <a:p>
                      <a:r>
                        <a:rPr lang="en-US" sz="1200" dirty="0" smtClean="0">
                          <a:solidFill>
                            <a:srgbClr val="002060"/>
                          </a:solidFill>
                        </a:rPr>
                        <a:t>Good, solid performance that fully meets</a:t>
                      </a:r>
                      <a:r>
                        <a:rPr lang="en-US" sz="1200" baseline="0" dirty="0" smtClean="0">
                          <a:solidFill>
                            <a:srgbClr val="002060"/>
                          </a:solidFill>
                        </a:rPr>
                        <a:t> milestones and on occasion exceeds milestones.</a:t>
                      </a:r>
                      <a:endParaRPr lang="en-US" sz="1200" dirty="0">
                        <a:solidFill>
                          <a:srgbClr val="002060"/>
                        </a:solidFill>
                      </a:endParaRPr>
                    </a:p>
                  </a:txBody>
                  <a:tcPr/>
                </a:tc>
                <a:tc>
                  <a:txBody>
                    <a:bodyPr/>
                    <a:lstStyle/>
                    <a:p>
                      <a:pPr marL="285750" indent="-285750">
                        <a:buFont typeface="Arial" panose="020B0604020202020204" pitchFamily="34" charset="0"/>
                        <a:buChar char="•"/>
                      </a:pPr>
                      <a:r>
                        <a:rPr lang="en-US" sz="1200" dirty="0" smtClean="0">
                          <a:solidFill>
                            <a:srgbClr val="002060"/>
                          </a:solidFill>
                        </a:rPr>
                        <a:t>Demonstrates strong,</a:t>
                      </a:r>
                      <a:r>
                        <a:rPr lang="en-US" sz="1200" baseline="0" dirty="0" smtClean="0">
                          <a:solidFill>
                            <a:srgbClr val="002060"/>
                          </a:solidFill>
                        </a:rPr>
                        <a:t> consistent leadership.</a:t>
                      </a:r>
                    </a:p>
                    <a:p>
                      <a:pPr marL="285750" indent="-285750">
                        <a:buFont typeface="Arial" panose="020B0604020202020204" pitchFamily="34" charset="0"/>
                        <a:buChar char="•"/>
                      </a:pPr>
                      <a:r>
                        <a:rPr lang="en-US" sz="1200" baseline="0" dirty="0" smtClean="0">
                          <a:solidFill>
                            <a:srgbClr val="002060"/>
                          </a:solidFill>
                        </a:rPr>
                        <a:t>Results add value.</a:t>
                      </a:r>
                      <a:endParaRPr lang="en-US" sz="1200" dirty="0">
                        <a:solidFill>
                          <a:srgbClr val="002060"/>
                        </a:solidFill>
                      </a:endParaRPr>
                    </a:p>
                  </a:txBody>
                  <a:tcPr/>
                </a:tc>
                <a:extLst>
                  <a:ext uri="{0D108BD9-81ED-4DB2-BD59-A6C34878D82A}">
                    <a16:rowId xmlns:a16="http://schemas.microsoft.com/office/drawing/2014/main" val="2572040847"/>
                  </a:ext>
                </a:extLst>
              </a:tr>
              <a:tr h="589378">
                <a:tc>
                  <a:txBody>
                    <a:bodyPr/>
                    <a:lstStyle/>
                    <a:p>
                      <a:r>
                        <a:rPr lang="en-US" sz="1200" dirty="0" smtClean="0">
                          <a:solidFill>
                            <a:srgbClr val="002060"/>
                          </a:solidFill>
                        </a:rPr>
                        <a:t>Successful</a:t>
                      </a:r>
                      <a:endParaRPr lang="en-US" sz="1200" dirty="0">
                        <a:solidFill>
                          <a:srgbClr val="002060"/>
                        </a:solidFill>
                      </a:endParaRPr>
                    </a:p>
                  </a:txBody>
                  <a:tcPr/>
                </a:tc>
                <a:tc>
                  <a:txBody>
                    <a:bodyPr/>
                    <a:lstStyle/>
                    <a:p>
                      <a:r>
                        <a:rPr lang="en-US" sz="1200" dirty="0" smtClean="0">
                          <a:solidFill>
                            <a:srgbClr val="002060"/>
                          </a:solidFill>
                        </a:rPr>
                        <a:t>Good solid performance that</a:t>
                      </a:r>
                      <a:r>
                        <a:rPr lang="en-US" sz="1200" baseline="0" dirty="0" smtClean="0">
                          <a:solidFill>
                            <a:srgbClr val="002060"/>
                          </a:solidFill>
                        </a:rPr>
                        <a:t> meets all milestones.</a:t>
                      </a:r>
                      <a:endParaRPr lang="en-US" sz="1200" dirty="0">
                        <a:solidFill>
                          <a:srgbClr val="002060"/>
                        </a:solidFill>
                      </a:endParaRPr>
                    </a:p>
                  </a:txBody>
                  <a:tcPr/>
                </a:tc>
                <a:tc>
                  <a:txBody>
                    <a:bodyPr/>
                    <a:lstStyle/>
                    <a:p>
                      <a:pPr marL="285750" indent="-285750">
                        <a:buFont typeface="Arial" panose="020B0604020202020204" pitchFamily="34" charset="0"/>
                        <a:buChar char="•"/>
                      </a:pPr>
                      <a:r>
                        <a:rPr lang="en-US" sz="1200" dirty="0" smtClean="0">
                          <a:solidFill>
                            <a:srgbClr val="002060"/>
                          </a:solidFill>
                        </a:rPr>
                        <a:t>Shares knowledge and skills</a:t>
                      </a:r>
                      <a:r>
                        <a:rPr lang="en-US" sz="1200" baseline="0" dirty="0" smtClean="0">
                          <a:solidFill>
                            <a:srgbClr val="002060"/>
                          </a:solidFill>
                        </a:rPr>
                        <a:t> appropriately. Meets expectations.</a:t>
                      </a:r>
                      <a:endParaRPr lang="en-US" sz="1200" dirty="0">
                        <a:solidFill>
                          <a:srgbClr val="002060"/>
                        </a:solidFill>
                      </a:endParaRPr>
                    </a:p>
                  </a:txBody>
                  <a:tcPr/>
                </a:tc>
                <a:extLst>
                  <a:ext uri="{0D108BD9-81ED-4DB2-BD59-A6C34878D82A}">
                    <a16:rowId xmlns:a16="http://schemas.microsoft.com/office/drawing/2014/main" val="3049228756"/>
                  </a:ext>
                </a:extLst>
              </a:tr>
              <a:tr h="1094560">
                <a:tc>
                  <a:txBody>
                    <a:bodyPr/>
                    <a:lstStyle/>
                    <a:p>
                      <a:r>
                        <a:rPr lang="en-US" sz="1200" dirty="0" smtClean="0">
                          <a:solidFill>
                            <a:srgbClr val="002060"/>
                          </a:solidFill>
                        </a:rPr>
                        <a:t>Partially Successful</a:t>
                      </a:r>
                      <a:endParaRPr lang="en-US" sz="1200" dirty="0">
                        <a:solidFill>
                          <a:srgbClr val="002060"/>
                        </a:solidFill>
                      </a:endParaRPr>
                    </a:p>
                  </a:txBody>
                  <a:tcPr/>
                </a:tc>
                <a:tc>
                  <a:txBody>
                    <a:bodyPr/>
                    <a:lstStyle/>
                    <a:p>
                      <a:r>
                        <a:rPr lang="en-US" sz="1200" dirty="0" smtClean="0">
                          <a:solidFill>
                            <a:srgbClr val="002060"/>
                          </a:solidFill>
                        </a:rPr>
                        <a:t>Performance falls short of the minimum criteria and standards of milestones. Immediate and substantial improvement is needed to address this area.</a:t>
                      </a:r>
                    </a:p>
                    <a:p>
                      <a:endParaRPr lang="en-US" sz="1200" dirty="0">
                        <a:solidFill>
                          <a:srgbClr val="002060"/>
                        </a:solidFill>
                      </a:endParaRPr>
                    </a:p>
                  </a:txBody>
                  <a:tcPr/>
                </a:tc>
                <a:tc>
                  <a:txBody>
                    <a:bodyPr/>
                    <a:lstStyle/>
                    <a:p>
                      <a:pPr marL="285750" indent="-285750">
                        <a:buFont typeface="Arial" panose="020B0604020202020204" pitchFamily="34" charset="0"/>
                        <a:buChar char="•"/>
                      </a:pPr>
                      <a:r>
                        <a:rPr lang="en-US" sz="1200" dirty="0" smtClean="0">
                          <a:solidFill>
                            <a:srgbClr val="002060"/>
                          </a:solidFill>
                        </a:rPr>
                        <a:t>Work behavior occasionally</a:t>
                      </a:r>
                      <a:r>
                        <a:rPr lang="en-US" sz="1200" baseline="0" dirty="0" smtClean="0">
                          <a:solidFill>
                            <a:srgbClr val="002060"/>
                          </a:solidFill>
                        </a:rPr>
                        <a:t> fall below required levels.</a:t>
                      </a:r>
                    </a:p>
                    <a:p>
                      <a:pPr marL="285750" indent="-285750">
                        <a:buFont typeface="Arial" panose="020B0604020202020204" pitchFamily="34" charset="0"/>
                        <a:buChar char="•"/>
                      </a:pPr>
                      <a:r>
                        <a:rPr lang="en-US" sz="1200" baseline="0" dirty="0" smtClean="0">
                          <a:solidFill>
                            <a:srgbClr val="002060"/>
                          </a:solidFill>
                        </a:rPr>
                        <a:t>Improvement is required.</a:t>
                      </a:r>
                    </a:p>
                    <a:p>
                      <a:pPr marL="285750" indent="-285750">
                        <a:buFont typeface="Arial" panose="020B0604020202020204" pitchFamily="34" charset="0"/>
                        <a:buChar char="•"/>
                      </a:pPr>
                      <a:r>
                        <a:rPr lang="en-US" sz="1200" baseline="0" dirty="0" smtClean="0">
                          <a:solidFill>
                            <a:srgbClr val="002060"/>
                          </a:solidFill>
                        </a:rPr>
                        <a:t>Could be attributed to newness on the job, missing skills, etc.</a:t>
                      </a:r>
                      <a:endParaRPr lang="en-US" sz="1200" dirty="0">
                        <a:solidFill>
                          <a:srgbClr val="002060"/>
                        </a:solidFill>
                      </a:endParaRPr>
                    </a:p>
                  </a:txBody>
                  <a:tcPr/>
                </a:tc>
                <a:extLst>
                  <a:ext uri="{0D108BD9-81ED-4DB2-BD59-A6C34878D82A}">
                    <a16:rowId xmlns:a16="http://schemas.microsoft.com/office/drawing/2014/main" val="4083484129"/>
                  </a:ext>
                </a:extLst>
              </a:tr>
              <a:tr h="1515544">
                <a:tc>
                  <a:txBody>
                    <a:bodyPr/>
                    <a:lstStyle/>
                    <a:p>
                      <a:r>
                        <a:rPr lang="en-US" sz="1200" dirty="0" smtClean="0">
                          <a:solidFill>
                            <a:srgbClr val="002060"/>
                          </a:solidFill>
                        </a:rPr>
                        <a:t>Not Successful</a:t>
                      </a:r>
                      <a:endParaRPr lang="en-US" sz="1200" dirty="0">
                        <a:solidFill>
                          <a:srgbClr val="002060"/>
                        </a:solidFill>
                      </a:endParaRPr>
                    </a:p>
                  </a:txBody>
                  <a:tcPr/>
                </a:tc>
                <a:tc>
                  <a:txBody>
                    <a:bodyPr/>
                    <a:lstStyle/>
                    <a:p>
                      <a:r>
                        <a:rPr lang="en-US" sz="1200" dirty="0" smtClean="0">
                          <a:solidFill>
                            <a:srgbClr val="002060"/>
                          </a:solidFill>
                        </a:rPr>
                        <a:t>Performance in this area is inconsistent and does not meet milestone. Performance feedback and efforts to reinforce competency may provide the tools to achieve success</a:t>
                      </a:r>
                    </a:p>
                    <a:p>
                      <a:endParaRPr lang="en-US" dirty="0"/>
                    </a:p>
                  </a:txBody>
                  <a:tcPr/>
                </a:tc>
                <a:tc>
                  <a:txBody>
                    <a:bodyPr/>
                    <a:lstStyle/>
                    <a:p>
                      <a:pPr marL="285750" indent="-285750">
                        <a:buFont typeface="Arial" panose="020B0604020202020204" pitchFamily="34" charset="0"/>
                        <a:buChar char="•"/>
                      </a:pPr>
                      <a:r>
                        <a:rPr lang="en-US" sz="1200" dirty="0" smtClean="0"/>
                        <a:t>Lacks the knowledge of the position</a:t>
                      </a:r>
                      <a:r>
                        <a:rPr lang="en-US" sz="1200" baseline="0" dirty="0" smtClean="0"/>
                        <a:t> to accomplish goals.</a:t>
                      </a:r>
                    </a:p>
                    <a:p>
                      <a:pPr marL="285750" indent="-285750">
                        <a:buFont typeface="Arial" panose="020B0604020202020204" pitchFamily="34" charset="0"/>
                        <a:buChar char="•"/>
                      </a:pPr>
                      <a:r>
                        <a:rPr lang="en-US" sz="1200" baseline="0" dirty="0" smtClean="0"/>
                        <a:t>Has not demonstrated the ability to retain key job knowledge.</a:t>
                      </a:r>
                    </a:p>
                    <a:p>
                      <a:pPr marL="285750" indent="-285750">
                        <a:buFont typeface="Arial" panose="020B0604020202020204" pitchFamily="34" charset="0"/>
                        <a:buChar char="•"/>
                      </a:pPr>
                      <a:r>
                        <a:rPr lang="en-US" sz="1200" baseline="0" dirty="0" smtClean="0"/>
                        <a:t>Does not seek development opportunities.</a:t>
                      </a:r>
                      <a:endParaRPr lang="en-US" sz="1200" dirty="0"/>
                    </a:p>
                  </a:txBody>
                  <a:tcPr/>
                </a:tc>
                <a:extLst>
                  <a:ext uri="{0D108BD9-81ED-4DB2-BD59-A6C34878D82A}">
                    <a16:rowId xmlns:a16="http://schemas.microsoft.com/office/drawing/2014/main" val="575572283"/>
                  </a:ext>
                </a:extLst>
              </a:tr>
            </a:tbl>
          </a:graphicData>
        </a:graphic>
      </p:graphicFrame>
    </p:spTree>
    <p:extLst>
      <p:ext uri="{BB962C8B-B14F-4D97-AF65-F5344CB8AC3E}">
        <p14:creationId xmlns:p14="http://schemas.microsoft.com/office/powerpoint/2010/main" val="382112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21"/>
            <a:ext cx="8229600" cy="622048"/>
          </a:xfrm>
        </p:spPr>
        <p:txBody>
          <a:bodyPr/>
          <a:lstStyle/>
          <a:p>
            <a:r>
              <a:rPr lang="en-US" sz="2400" dirty="0" smtClean="0"/>
              <a:t>Implementation timeline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1122705"/>
              </p:ext>
            </p:extLst>
          </p:nvPr>
        </p:nvGraphicFramePr>
        <p:xfrm>
          <a:off x="835090" y="527672"/>
          <a:ext cx="7473819" cy="5434780"/>
        </p:xfrm>
        <a:graphic>
          <a:graphicData uri="http://schemas.openxmlformats.org/drawingml/2006/table">
            <a:tbl>
              <a:tblPr firstRow="1" bandRow="1">
                <a:tableStyleId>{5C22544A-7EE6-4342-B048-85BDC9FD1C3A}</a:tableStyleId>
              </a:tblPr>
              <a:tblGrid>
                <a:gridCol w="2491273">
                  <a:extLst>
                    <a:ext uri="{9D8B030D-6E8A-4147-A177-3AD203B41FA5}">
                      <a16:colId xmlns:a16="http://schemas.microsoft.com/office/drawing/2014/main" val="1633937529"/>
                    </a:ext>
                  </a:extLst>
                </a:gridCol>
                <a:gridCol w="2491273">
                  <a:extLst>
                    <a:ext uri="{9D8B030D-6E8A-4147-A177-3AD203B41FA5}">
                      <a16:colId xmlns:a16="http://schemas.microsoft.com/office/drawing/2014/main" val="3407284077"/>
                    </a:ext>
                  </a:extLst>
                </a:gridCol>
                <a:gridCol w="2491273">
                  <a:extLst>
                    <a:ext uri="{9D8B030D-6E8A-4147-A177-3AD203B41FA5}">
                      <a16:colId xmlns:a16="http://schemas.microsoft.com/office/drawing/2014/main" val="4097769698"/>
                    </a:ext>
                  </a:extLst>
                </a:gridCol>
              </a:tblGrid>
              <a:tr h="589378">
                <a:tc>
                  <a:txBody>
                    <a:bodyPr/>
                    <a:lstStyle/>
                    <a:p>
                      <a:r>
                        <a:rPr lang="en-US" dirty="0" smtClean="0"/>
                        <a:t>Task</a:t>
                      </a:r>
                      <a:endParaRPr lang="en-US" dirty="0"/>
                    </a:p>
                  </a:txBody>
                  <a:tcPr/>
                </a:tc>
                <a:tc>
                  <a:txBody>
                    <a:bodyPr/>
                    <a:lstStyle/>
                    <a:p>
                      <a:r>
                        <a:rPr lang="en-US" dirty="0" smtClean="0"/>
                        <a:t>Timeline</a:t>
                      </a:r>
                      <a:endParaRPr lang="en-US" dirty="0"/>
                    </a:p>
                  </a:txBody>
                  <a:tcPr/>
                </a:tc>
                <a:tc>
                  <a:txBody>
                    <a:bodyPr/>
                    <a:lstStyle/>
                    <a:p>
                      <a:r>
                        <a:rPr lang="en-US" dirty="0" smtClean="0"/>
                        <a:t>Actions to Be Taken</a:t>
                      </a:r>
                      <a:endParaRPr lang="en-US" dirty="0"/>
                    </a:p>
                  </a:txBody>
                  <a:tcPr/>
                </a:tc>
                <a:extLst>
                  <a:ext uri="{0D108BD9-81ED-4DB2-BD59-A6C34878D82A}">
                    <a16:rowId xmlns:a16="http://schemas.microsoft.com/office/drawing/2014/main" val="3347840724"/>
                  </a:ext>
                </a:extLst>
              </a:tr>
              <a:tr h="757772">
                <a:tc>
                  <a:txBody>
                    <a:bodyPr/>
                    <a:lstStyle/>
                    <a:p>
                      <a:r>
                        <a:rPr lang="en-US" sz="1200" dirty="0" smtClean="0">
                          <a:solidFill>
                            <a:srgbClr val="002060"/>
                          </a:solidFill>
                        </a:rPr>
                        <a:t>Project</a:t>
                      </a:r>
                      <a:r>
                        <a:rPr lang="en-US" sz="1200" baseline="0" dirty="0" smtClean="0">
                          <a:solidFill>
                            <a:srgbClr val="002060"/>
                          </a:solidFill>
                        </a:rPr>
                        <a:t> Kick-Off</a:t>
                      </a:r>
                      <a:endParaRPr lang="en-US" sz="1200" dirty="0">
                        <a:solidFill>
                          <a:srgbClr val="002060"/>
                        </a:solidFill>
                      </a:endParaRPr>
                    </a:p>
                  </a:txBody>
                  <a:tcPr/>
                </a:tc>
                <a:tc>
                  <a:txBody>
                    <a:bodyPr/>
                    <a:lstStyle/>
                    <a:p>
                      <a:r>
                        <a:rPr lang="en-US" sz="1200" dirty="0" smtClean="0">
                          <a:solidFill>
                            <a:srgbClr val="002060"/>
                          </a:solidFill>
                        </a:rPr>
                        <a:t>Week</a:t>
                      </a:r>
                      <a:r>
                        <a:rPr lang="en-US" sz="1200" baseline="0" dirty="0" smtClean="0">
                          <a:solidFill>
                            <a:srgbClr val="002060"/>
                          </a:solidFill>
                        </a:rPr>
                        <a:t> of September 9, 2021</a:t>
                      </a:r>
                      <a:endParaRPr lang="en-US" sz="1200" dirty="0">
                        <a:solidFill>
                          <a:srgbClr val="002060"/>
                        </a:solidFill>
                      </a:endParaRPr>
                    </a:p>
                  </a:txBody>
                  <a:tcPr/>
                </a:tc>
                <a:tc>
                  <a:txBody>
                    <a:bodyPr/>
                    <a:lstStyle/>
                    <a:p>
                      <a:pPr marL="285750" indent="-285750">
                        <a:buFont typeface="Arial" panose="020B0604020202020204" pitchFamily="34" charset="0"/>
                        <a:buChar char="•"/>
                      </a:pPr>
                      <a:r>
                        <a:rPr lang="en-US" sz="1200" dirty="0" smtClean="0">
                          <a:solidFill>
                            <a:srgbClr val="002060"/>
                          </a:solidFill>
                        </a:rPr>
                        <a:t>Project Team Planning Meetings</a:t>
                      </a:r>
                    </a:p>
                    <a:p>
                      <a:pPr marL="285750" indent="-285750">
                        <a:buFont typeface="Arial" panose="020B0604020202020204" pitchFamily="34" charset="0"/>
                        <a:buChar char="•"/>
                      </a:pPr>
                      <a:r>
                        <a:rPr lang="en-US" sz="1200" dirty="0" smtClean="0">
                          <a:solidFill>
                            <a:srgbClr val="002060"/>
                          </a:solidFill>
                        </a:rPr>
                        <a:t>ePerformance</a:t>
                      </a:r>
                      <a:r>
                        <a:rPr lang="en-US" sz="1200" baseline="0" dirty="0" smtClean="0">
                          <a:solidFill>
                            <a:srgbClr val="002060"/>
                          </a:solidFill>
                        </a:rPr>
                        <a:t> Committee Meeting</a:t>
                      </a:r>
                      <a:endParaRPr lang="en-US" sz="1200" dirty="0">
                        <a:solidFill>
                          <a:srgbClr val="002060"/>
                        </a:solidFill>
                      </a:endParaRPr>
                    </a:p>
                  </a:txBody>
                  <a:tcPr/>
                </a:tc>
                <a:extLst>
                  <a:ext uri="{0D108BD9-81ED-4DB2-BD59-A6C34878D82A}">
                    <a16:rowId xmlns:a16="http://schemas.microsoft.com/office/drawing/2014/main" val="2868382789"/>
                  </a:ext>
                </a:extLst>
              </a:tr>
              <a:tr h="589378">
                <a:tc>
                  <a:txBody>
                    <a:bodyPr/>
                    <a:lstStyle/>
                    <a:p>
                      <a:r>
                        <a:rPr lang="en-US" sz="1200" dirty="0" smtClean="0">
                          <a:solidFill>
                            <a:srgbClr val="002060"/>
                          </a:solidFill>
                        </a:rPr>
                        <a:t>Change</a:t>
                      </a:r>
                      <a:r>
                        <a:rPr lang="en-US" sz="1200" baseline="0" dirty="0" smtClean="0">
                          <a:solidFill>
                            <a:srgbClr val="002060"/>
                          </a:solidFill>
                        </a:rPr>
                        <a:t> Management Campaign</a:t>
                      </a:r>
                      <a:endParaRPr lang="en-US" sz="1200" dirty="0">
                        <a:solidFill>
                          <a:srgbClr val="002060"/>
                        </a:solidFill>
                      </a:endParaRPr>
                    </a:p>
                  </a:txBody>
                  <a:tcPr/>
                </a:tc>
                <a:tc>
                  <a:txBody>
                    <a:bodyPr/>
                    <a:lstStyle/>
                    <a:p>
                      <a:pPr algn="ctr"/>
                      <a:r>
                        <a:rPr lang="en-US" sz="1200" dirty="0" smtClean="0">
                          <a:solidFill>
                            <a:srgbClr val="002060"/>
                          </a:solidFill>
                        </a:rPr>
                        <a:t>September 17, 2021</a:t>
                      </a:r>
                      <a:r>
                        <a:rPr lang="en-US" sz="1200" baseline="0" dirty="0" smtClean="0">
                          <a:solidFill>
                            <a:srgbClr val="002060"/>
                          </a:solidFill>
                        </a:rPr>
                        <a:t> – December 31, 2021</a:t>
                      </a:r>
                      <a:endParaRPr lang="en-US" sz="1200" dirty="0">
                        <a:solidFill>
                          <a:srgbClr val="002060"/>
                        </a:solidFill>
                      </a:endParaRPr>
                    </a:p>
                  </a:txBody>
                  <a:tcPr/>
                </a:tc>
                <a:tc>
                  <a:txBody>
                    <a:bodyPr/>
                    <a:lstStyle/>
                    <a:p>
                      <a:pPr marL="285750" indent="-285750">
                        <a:buFont typeface="Arial" panose="020B0604020202020204" pitchFamily="34" charset="0"/>
                        <a:buChar char="•"/>
                      </a:pPr>
                      <a:r>
                        <a:rPr lang="en-US" sz="1200" dirty="0" smtClean="0">
                          <a:solidFill>
                            <a:srgbClr val="002060"/>
                          </a:solidFill>
                        </a:rPr>
                        <a:t>Divisional</a:t>
                      </a:r>
                      <a:r>
                        <a:rPr lang="en-US" sz="1200" baseline="0" dirty="0" smtClean="0">
                          <a:solidFill>
                            <a:srgbClr val="002060"/>
                          </a:solidFill>
                        </a:rPr>
                        <a:t> Meetings</a:t>
                      </a:r>
                    </a:p>
                    <a:p>
                      <a:pPr marL="285750" indent="-285750">
                        <a:buFont typeface="Arial" panose="020B0604020202020204" pitchFamily="34" charset="0"/>
                        <a:buChar char="•"/>
                      </a:pPr>
                      <a:r>
                        <a:rPr lang="en-US" sz="1200" baseline="0" dirty="0" smtClean="0">
                          <a:solidFill>
                            <a:srgbClr val="002060"/>
                          </a:solidFill>
                        </a:rPr>
                        <a:t>Trainings</a:t>
                      </a:r>
                    </a:p>
                    <a:p>
                      <a:pPr marL="285750" indent="-285750">
                        <a:buFont typeface="Arial" panose="020B0604020202020204" pitchFamily="34" charset="0"/>
                        <a:buChar char="•"/>
                      </a:pPr>
                      <a:r>
                        <a:rPr lang="en-US" sz="1200" baseline="0" dirty="0" smtClean="0">
                          <a:solidFill>
                            <a:srgbClr val="002060"/>
                          </a:solidFill>
                        </a:rPr>
                        <a:t>Job Aids</a:t>
                      </a:r>
                    </a:p>
                    <a:p>
                      <a:pPr marL="285750" indent="-285750">
                        <a:buFont typeface="Arial" panose="020B0604020202020204" pitchFamily="34" charset="0"/>
                        <a:buChar char="•"/>
                      </a:pPr>
                      <a:r>
                        <a:rPr lang="en-US" sz="1200" baseline="0" dirty="0" smtClean="0">
                          <a:solidFill>
                            <a:srgbClr val="002060"/>
                          </a:solidFill>
                        </a:rPr>
                        <a:t>Videos</a:t>
                      </a:r>
                      <a:endParaRPr lang="en-US" sz="1200" dirty="0">
                        <a:solidFill>
                          <a:srgbClr val="002060"/>
                        </a:solidFill>
                      </a:endParaRPr>
                    </a:p>
                  </a:txBody>
                  <a:tcPr/>
                </a:tc>
                <a:extLst>
                  <a:ext uri="{0D108BD9-81ED-4DB2-BD59-A6C34878D82A}">
                    <a16:rowId xmlns:a16="http://schemas.microsoft.com/office/drawing/2014/main" val="2572040847"/>
                  </a:ext>
                </a:extLst>
              </a:tr>
              <a:tr h="589378">
                <a:tc>
                  <a:txBody>
                    <a:bodyPr/>
                    <a:lstStyle/>
                    <a:p>
                      <a:r>
                        <a:rPr lang="en-US" sz="1200" dirty="0" smtClean="0">
                          <a:solidFill>
                            <a:srgbClr val="002060"/>
                          </a:solidFill>
                        </a:rPr>
                        <a:t>Data</a:t>
                      </a:r>
                      <a:r>
                        <a:rPr lang="en-US" sz="1200" baseline="0" dirty="0" smtClean="0">
                          <a:solidFill>
                            <a:srgbClr val="002060"/>
                          </a:solidFill>
                        </a:rPr>
                        <a:t> Clean-up and Job Profile Updates</a:t>
                      </a:r>
                      <a:endParaRPr lang="en-US" sz="1200" dirty="0">
                        <a:solidFill>
                          <a:srgbClr val="002060"/>
                        </a:solidFill>
                      </a:endParaRPr>
                    </a:p>
                  </a:txBody>
                  <a:tcPr/>
                </a:tc>
                <a:tc>
                  <a:txBody>
                    <a:bodyPr/>
                    <a:lstStyle/>
                    <a:p>
                      <a:r>
                        <a:rPr lang="en-US" sz="1200" dirty="0" smtClean="0">
                          <a:solidFill>
                            <a:srgbClr val="002060"/>
                          </a:solidFill>
                        </a:rPr>
                        <a:t>September</a:t>
                      </a:r>
                      <a:r>
                        <a:rPr lang="en-US" sz="1200" baseline="0" dirty="0" smtClean="0">
                          <a:solidFill>
                            <a:srgbClr val="002060"/>
                          </a:solidFill>
                        </a:rPr>
                        <a:t> 20, 2021 – November 30, 2021</a:t>
                      </a:r>
                      <a:endParaRPr lang="en-US" sz="1200" dirty="0">
                        <a:solidFill>
                          <a:srgbClr val="002060"/>
                        </a:solidFill>
                      </a:endParaRPr>
                    </a:p>
                  </a:txBody>
                  <a:tcPr/>
                </a:tc>
                <a:tc>
                  <a:txBody>
                    <a:bodyPr/>
                    <a:lstStyle/>
                    <a:p>
                      <a:pPr marL="285750" indent="-285750">
                        <a:buFont typeface="Arial" panose="020B0604020202020204" pitchFamily="34" charset="0"/>
                        <a:buChar char="•"/>
                      </a:pPr>
                      <a:r>
                        <a:rPr lang="en-US" sz="1200" dirty="0" smtClean="0">
                          <a:solidFill>
                            <a:srgbClr val="002060"/>
                          </a:solidFill>
                        </a:rPr>
                        <a:t>Verify</a:t>
                      </a:r>
                      <a:r>
                        <a:rPr lang="en-US" sz="1200" baseline="0" dirty="0" smtClean="0">
                          <a:solidFill>
                            <a:srgbClr val="002060"/>
                          </a:solidFill>
                        </a:rPr>
                        <a:t> Reports-To Information</a:t>
                      </a:r>
                    </a:p>
                    <a:p>
                      <a:pPr marL="285750" indent="-285750">
                        <a:buFont typeface="Arial" panose="020B0604020202020204" pitchFamily="34" charset="0"/>
                        <a:buChar char="•"/>
                      </a:pPr>
                      <a:r>
                        <a:rPr lang="en-US" sz="1200" baseline="0" dirty="0" smtClean="0">
                          <a:solidFill>
                            <a:srgbClr val="002060"/>
                          </a:solidFill>
                        </a:rPr>
                        <a:t>Update Job Descriptions</a:t>
                      </a:r>
                      <a:endParaRPr lang="en-US" sz="1200" dirty="0">
                        <a:solidFill>
                          <a:srgbClr val="002060"/>
                        </a:solidFill>
                      </a:endParaRPr>
                    </a:p>
                  </a:txBody>
                  <a:tcPr/>
                </a:tc>
                <a:extLst>
                  <a:ext uri="{0D108BD9-81ED-4DB2-BD59-A6C34878D82A}">
                    <a16:rowId xmlns:a16="http://schemas.microsoft.com/office/drawing/2014/main" val="3049228756"/>
                  </a:ext>
                </a:extLst>
              </a:tr>
              <a:tr h="1094560">
                <a:tc>
                  <a:txBody>
                    <a:bodyPr/>
                    <a:lstStyle/>
                    <a:p>
                      <a:r>
                        <a:rPr lang="en-US" sz="1200" dirty="0" smtClean="0">
                          <a:solidFill>
                            <a:srgbClr val="002060"/>
                          </a:solidFill>
                        </a:rPr>
                        <a:t>User Acceptance Testing</a:t>
                      </a:r>
                      <a:endParaRPr lang="en-US" sz="1200" dirty="0">
                        <a:solidFill>
                          <a:srgbClr val="002060"/>
                        </a:solidFill>
                      </a:endParaRPr>
                    </a:p>
                  </a:txBody>
                  <a:tcPr/>
                </a:tc>
                <a:tc>
                  <a:txBody>
                    <a:bodyPr/>
                    <a:lstStyle/>
                    <a:p>
                      <a:r>
                        <a:rPr lang="en-US" sz="1200" dirty="0" smtClean="0">
                          <a:solidFill>
                            <a:srgbClr val="002060"/>
                          </a:solidFill>
                        </a:rPr>
                        <a:t>November 1,</a:t>
                      </a:r>
                      <a:r>
                        <a:rPr lang="en-US" sz="1200" baseline="0" dirty="0" smtClean="0">
                          <a:solidFill>
                            <a:srgbClr val="002060"/>
                          </a:solidFill>
                        </a:rPr>
                        <a:t> 2021 – November 30, 2021</a:t>
                      </a:r>
                      <a:endParaRPr lang="en-US" sz="1200" dirty="0" smtClean="0">
                        <a:solidFill>
                          <a:srgbClr val="002060"/>
                        </a:solidFill>
                      </a:endParaRPr>
                    </a:p>
                    <a:p>
                      <a:endParaRPr lang="en-US" sz="1200" dirty="0">
                        <a:solidFill>
                          <a:srgbClr val="002060"/>
                        </a:solidFill>
                      </a:endParaRPr>
                    </a:p>
                  </a:txBody>
                  <a:tcPr/>
                </a:tc>
                <a:tc>
                  <a:txBody>
                    <a:bodyPr/>
                    <a:lstStyle/>
                    <a:p>
                      <a:pPr marL="285750" indent="-285750">
                        <a:buFont typeface="Arial" panose="020B0604020202020204" pitchFamily="34" charset="0"/>
                        <a:buChar char="•"/>
                      </a:pPr>
                      <a:r>
                        <a:rPr lang="en-US" sz="1200" dirty="0" smtClean="0">
                          <a:solidFill>
                            <a:srgbClr val="002060"/>
                          </a:solidFill>
                        </a:rPr>
                        <a:t>Testing Scenarios</a:t>
                      </a:r>
                    </a:p>
                    <a:p>
                      <a:pPr marL="285750" indent="-285750">
                        <a:buFont typeface="Arial" panose="020B0604020202020204" pitchFamily="34" charset="0"/>
                        <a:buChar char="•"/>
                      </a:pPr>
                      <a:r>
                        <a:rPr lang="en-US" sz="1200" dirty="0" smtClean="0">
                          <a:solidFill>
                            <a:srgbClr val="002060"/>
                          </a:solidFill>
                        </a:rPr>
                        <a:t>Recording Results of Tests</a:t>
                      </a:r>
                      <a:endParaRPr lang="en-US" sz="1200" dirty="0">
                        <a:solidFill>
                          <a:srgbClr val="002060"/>
                        </a:solidFill>
                      </a:endParaRPr>
                    </a:p>
                  </a:txBody>
                  <a:tcPr/>
                </a:tc>
                <a:extLst>
                  <a:ext uri="{0D108BD9-81ED-4DB2-BD59-A6C34878D82A}">
                    <a16:rowId xmlns:a16="http://schemas.microsoft.com/office/drawing/2014/main" val="4083484129"/>
                  </a:ext>
                </a:extLst>
              </a:tr>
              <a:tr h="1515544">
                <a:tc>
                  <a:txBody>
                    <a:bodyPr/>
                    <a:lstStyle/>
                    <a:p>
                      <a:r>
                        <a:rPr lang="en-US" sz="1200" dirty="0" smtClean="0">
                          <a:solidFill>
                            <a:srgbClr val="002060"/>
                          </a:solidFill>
                        </a:rPr>
                        <a:t>Go Live</a:t>
                      </a:r>
                      <a:endParaRPr lang="en-US" sz="1200" dirty="0">
                        <a:solidFill>
                          <a:srgbClr val="002060"/>
                        </a:solidFill>
                      </a:endParaRPr>
                    </a:p>
                  </a:txBody>
                  <a:tcPr/>
                </a:tc>
                <a:tc>
                  <a:txBody>
                    <a:bodyPr/>
                    <a:lstStyle/>
                    <a:p>
                      <a:r>
                        <a:rPr lang="en-US" sz="1200" dirty="0" smtClean="0">
                          <a:solidFill>
                            <a:srgbClr val="002060"/>
                          </a:solidFill>
                        </a:rPr>
                        <a:t>January 1, 2022</a:t>
                      </a:r>
                    </a:p>
                    <a:p>
                      <a:endParaRPr lang="en-US" dirty="0"/>
                    </a:p>
                  </a:txBody>
                  <a:tcPr/>
                </a:tc>
                <a:tc>
                  <a:txBody>
                    <a:bodyPr/>
                    <a:lstStyle/>
                    <a:p>
                      <a:pPr marL="285750" indent="-285750">
                        <a:buFont typeface="Arial" panose="020B0604020202020204" pitchFamily="34" charset="0"/>
                        <a:buChar char="•"/>
                      </a:pPr>
                      <a:r>
                        <a:rPr lang="en-US" sz="1200" dirty="0" smtClean="0">
                          <a:solidFill>
                            <a:srgbClr val="053E87"/>
                          </a:solidFill>
                        </a:rPr>
                        <a:t>Announcement to Campus of Go-Live</a:t>
                      </a:r>
                    </a:p>
                    <a:p>
                      <a:pPr marL="285750" indent="-285750">
                        <a:buFont typeface="Arial" panose="020B0604020202020204" pitchFamily="34" charset="0"/>
                        <a:buChar char="•"/>
                      </a:pPr>
                      <a:r>
                        <a:rPr lang="en-US" sz="1200" dirty="0" smtClean="0">
                          <a:solidFill>
                            <a:srgbClr val="053E87"/>
                          </a:solidFill>
                        </a:rPr>
                        <a:t>Campus Wide Training with Demo</a:t>
                      </a:r>
                    </a:p>
                    <a:p>
                      <a:pPr marL="0" indent="0">
                        <a:buFont typeface="Arial" panose="020B0604020202020204" pitchFamily="34" charset="0"/>
                        <a:buNone/>
                      </a:pPr>
                      <a:endParaRPr lang="en-US" sz="1200" dirty="0"/>
                    </a:p>
                  </a:txBody>
                  <a:tcPr/>
                </a:tc>
                <a:extLst>
                  <a:ext uri="{0D108BD9-81ED-4DB2-BD59-A6C34878D82A}">
                    <a16:rowId xmlns:a16="http://schemas.microsoft.com/office/drawing/2014/main" val="575572283"/>
                  </a:ext>
                </a:extLst>
              </a:tr>
            </a:tbl>
          </a:graphicData>
        </a:graphic>
      </p:graphicFrame>
    </p:spTree>
    <p:extLst>
      <p:ext uri="{BB962C8B-B14F-4D97-AF65-F5344CB8AC3E}">
        <p14:creationId xmlns:p14="http://schemas.microsoft.com/office/powerpoint/2010/main" val="169155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21"/>
            <a:ext cx="8229600" cy="622048"/>
          </a:xfrm>
        </p:spPr>
        <p:txBody>
          <a:bodyPr/>
          <a:lstStyle/>
          <a:p>
            <a:r>
              <a:rPr lang="en-US" sz="2400" dirty="0" smtClean="0"/>
              <a:t>Screenshot</a:t>
            </a:r>
            <a:endParaRPr lang="en-US" sz="2400" dirty="0"/>
          </a:p>
        </p:txBody>
      </p:sp>
      <p:pic>
        <p:nvPicPr>
          <p:cNvPr id="5" name="Content Placeholder 4">
            <a:extLst>
              <a:ext uri="{FF2B5EF4-FFF2-40B4-BE49-F238E27FC236}">
                <a16:creationId xmlns:a16="http://schemas.microsoft.com/office/drawing/2014/main" id="{D9D7C30B-E82A-4D95-BFCA-4409C7AC5F37}"/>
              </a:ext>
            </a:extLst>
          </p:cNvPr>
          <p:cNvPicPr>
            <a:picLocks noGrp="1" noChangeAspect="1"/>
          </p:cNvPicPr>
          <p:nvPr>
            <p:ph idx="1"/>
          </p:nvPr>
        </p:nvPicPr>
        <p:blipFill>
          <a:blip r:embed="rId2"/>
          <a:stretch>
            <a:fillRect/>
          </a:stretch>
        </p:blipFill>
        <p:spPr>
          <a:xfrm>
            <a:off x="127262" y="570323"/>
            <a:ext cx="8946037" cy="5302576"/>
          </a:xfrm>
          <a:prstGeom prst="rect">
            <a:avLst/>
          </a:prstGeom>
        </p:spPr>
      </p:pic>
    </p:spTree>
    <p:extLst>
      <p:ext uri="{BB962C8B-B14F-4D97-AF65-F5344CB8AC3E}">
        <p14:creationId xmlns:p14="http://schemas.microsoft.com/office/powerpoint/2010/main" val="289920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241931"/>
            <a:ext cx="7772400" cy="1362075"/>
          </a:xfrm>
        </p:spPr>
        <p:txBody>
          <a:bodyPr/>
          <a:lstStyle/>
          <a:p>
            <a:pPr algn="ctr"/>
            <a:r>
              <a:rPr lang="en-US" dirty="0" smtClean="0"/>
              <a:t>Critical vacancy process</a:t>
            </a:r>
            <a:endParaRPr lang="en-US" dirty="0"/>
          </a:p>
        </p:txBody>
      </p:sp>
    </p:spTree>
    <p:extLst>
      <p:ext uri="{BB962C8B-B14F-4D97-AF65-F5344CB8AC3E}">
        <p14:creationId xmlns:p14="http://schemas.microsoft.com/office/powerpoint/2010/main" val="4187363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Critical vacancy Guidelines</a:t>
            </a:r>
            <a:endParaRPr lang="en-US" dirty="0"/>
          </a:p>
        </p:txBody>
      </p:sp>
      <p:sp>
        <p:nvSpPr>
          <p:cNvPr id="3" name="Content Placeholder 2"/>
          <p:cNvSpPr>
            <a:spLocks noGrp="1"/>
          </p:cNvSpPr>
          <p:nvPr>
            <p:ph idx="1"/>
          </p:nvPr>
        </p:nvSpPr>
        <p:spPr>
          <a:xfrm>
            <a:off x="457200" y="1254643"/>
            <a:ext cx="8229600" cy="4201110"/>
          </a:xfrm>
        </p:spPr>
        <p:txBody>
          <a:bodyPr/>
          <a:lstStyle/>
          <a:p>
            <a:r>
              <a:rPr lang="en-US" altLang="en-US" sz="2000" dirty="0" smtClean="0">
                <a:solidFill>
                  <a:srgbClr val="053E87"/>
                </a:solidFill>
              </a:rPr>
              <a:t>Any new or replacement </a:t>
            </a:r>
            <a:r>
              <a:rPr lang="en-US" altLang="en-US" sz="2000" b="1" u="sng" dirty="0" smtClean="0">
                <a:solidFill>
                  <a:srgbClr val="053E87"/>
                </a:solidFill>
              </a:rPr>
              <a:t>REGULAR</a:t>
            </a:r>
            <a:r>
              <a:rPr lang="en-US" altLang="en-US" sz="2000" dirty="0" smtClean="0">
                <a:solidFill>
                  <a:srgbClr val="053E87"/>
                </a:solidFill>
              </a:rPr>
              <a:t> faculty and staff above 19.5 hours must be reviewed and approved by Cabinet.</a:t>
            </a:r>
          </a:p>
          <a:p>
            <a:pPr marL="0" indent="0">
              <a:buNone/>
            </a:pPr>
            <a:endParaRPr lang="en-US" altLang="en-US" sz="2000" dirty="0" smtClean="0">
              <a:solidFill>
                <a:srgbClr val="053E87"/>
              </a:solidFill>
            </a:endParaRPr>
          </a:p>
          <a:p>
            <a:r>
              <a:rPr lang="en-US" altLang="en-US" sz="2000" dirty="0" smtClean="0">
                <a:solidFill>
                  <a:srgbClr val="053E87"/>
                </a:solidFill>
              </a:rPr>
              <a:t>Positions at or below $74,999.99 must be reviewed and approved by Cabinet and Vice President of Business and Operations.</a:t>
            </a:r>
          </a:p>
          <a:p>
            <a:pPr marL="0" indent="0">
              <a:buNone/>
            </a:pPr>
            <a:endParaRPr lang="en-US" altLang="en-US" sz="2000" dirty="0" smtClean="0">
              <a:solidFill>
                <a:srgbClr val="053E87"/>
              </a:solidFill>
            </a:endParaRPr>
          </a:p>
          <a:p>
            <a:r>
              <a:rPr lang="en-US" altLang="en-US" sz="2000" dirty="0" smtClean="0">
                <a:solidFill>
                  <a:srgbClr val="053E87"/>
                </a:solidFill>
              </a:rPr>
              <a:t>Positions at or above $75,000 must be reviewed and approved by Cabinet and approved by the President prior to posting.</a:t>
            </a:r>
          </a:p>
          <a:p>
            <a:pPr marL="0" indent="0">
              <a:buNone/>
            </a:pPr>
            <a:endParaRPr lang="en-US" altLang="en-US" sz="2000" dirty="0" smtClean="0">
              <a:solidFill>
                <a:srgbClr val="053E87"/>
              </a:solidFill>
            </a:endParaRPr>
          </a:p>
          <a:p>
            <a:r>
              <a:rPr lang="en-US" altLang="en-US" sz="2000" dirty="0" smtClean="0">
                <a:solidFill>
                  <a:srgbClr val="053E87"/>
                </a:solidFill>
              </a:rPr>
              <a:t>Only after necessary approvals can recruitment of position begin.</a:t>
            </a:r>
            <a:endParaRPr lang="en-US" altLang="en-US" sz="2000" dirty="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3663505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Critical vacancy Process</a:t>
            </a:r>
            <a:endParaRPr lang="en-US" dirty="0"/>
          </a:p>
        </p:txBody>
      </p:sp>
      <p:sp>
        <p:nvSpPr>
          <p:cNvPr id="3" name="Content Placeholder 2"/>
          <p:cNvSpPr>
            <a:spLocks noGrp="1"/>
          </p:cNvSpPr>
          <p:nvPr>
            <p:ph idx="1"/>
          </p:nvPr>
        </p:nvSpPr>
        <p:spPr>
          <a:xfrm>
            <a:off x="457200" y="943559"/>
            <a:ext cx="8229600" cy="4201110"/>
          </a:xfrm>
        </p:spPr>
        <p:txBody>
          <a:bodyPr/>
          <a:lstStyle/>
          <a:p>
            <a:r>
              <a:rPr lang="en-US" altLang="en-US" sz="1900" dirty="0" smtClean="0">
                <a:solidFill>
                  <a:srgbClr val="053E87"/>
                </a:solidFill>
              </a:rPr>
              <a:t>Complete Critical Vacancy form located on Human Resources web page under “Current Employees” and “Forms”.</a:t>
            </a:r>
          </a:p>
          <a:p>
            <a:pPr marL="0" indent="0">
              <a:buNone/>
            </a:pPr>
            <a:endParaRPr lang="en-US" altLang="en-US" sz="1900" dirty="0" smtClean="0">
              <a:solidFill>
                <a:srgbClr val="053E87"/>
              </a:solidFill>
            </a:endParaRPr>
          </a:p>
          <a:p>
            <a:r>
              <a:rPr lang="en-US" altLang="en-US" sz="1900" dirty="0" smtClean="0">
                <a:solidFill>
                  <a:srgbClr val="053E87"/>
                </a:solidFill>
              </a:rPr>
              <a:t>Human Resources will receive and review request and forward to Budget for approval.</a:t>
            </a:r>
          </a:p>
          <a:p>
            <a:pPr marL="0" indent="0">
              <a:buNone/>
            </a:pPr>
            <a:endParaRPr lang="en-US" altLang="en-US" sz="1900" dirty="0" smtClean="0">
              <a:solidFill>
                <a:srgbClr val="053E87"/>
              </a:solidFill>
            </a:endParaRPr>
          </a:p>
          <a:p>
            <a:r>
              <a:rPr lang="en-US" altLang="en-US" sz="1900" dirty="0" smtClean="0">
                <a:solidFill>
                  <a:srgbClr val="053E87"/>
                </a:solidFill>
              </a:rPr>
              <a:t>After Budget review, Human Resources will send the form and associated documents back to requester to present to his/her Division Vice President for Cabinet review.</a:t>
            </a:r>
          </a:p>
          <a:p>
            <a:pPr marL="0" indent="0">
              <a:buNone/>
            </a:pPr>
            <a:endParaRPr lang="en-US" altLang="en-US" sz="1900" dirty="0" smtClean="0">
              <a:solidFill>
                <a:srgbClr val="053E87"/>
              </a:solidFill>
            </a:endParaRPr>
          </a:p>
          <a:p>
            <a:r>
              <a:rPr lang="en-US" altLang="en-US" sz="1900" dirty="0" smtClean="0">
                <a:solidFill>
                  <a:srgbClr val="053E87"/>
                </a:solidFill>
              </a:rPr>
              <a:t>Once approved and necessary signatures obtained, the assistant for the VP or President will forward the signed documents to Human Resources.</a:t>
            </a:r>
          </a:p>
          <a:p>
            <a:endParaRPr lang="en-US" altLang="en-US" sz="1900" dirty="0" smtClean="0">
              <a:solidFill>
                <a:srgbClr val="053E87"/>
              </a:solidFill>
            </a:endParaRPr>
          </a:p>
          <a:p>
            <a:r>
              <a:rPr lang="en-US" altLang="en-US" sz="1900" dirty="0" smtClean="0">
                <a:solidFill>
                  <a:srgbClr val="053E87"/>
                </a:solidFill>
              </a:rPr>
              <a:t>Human Resources will notify requester and normal posting procedures will proceed.</a:t>
            </a:r>
            <a:endParaRPr lang="en-US" altLang="en-US" sz="1900" dirty="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3253513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Documents Required</a:t>
            </a:r>
            <a:endParaRPr lang="en-US" dirty="0"/>
          </a:p>
        </p:txBody>
      </p:sp>
      <p:sp>
        <p:nvSpPr>
          <p:cNvPr id="3" name="Content Placeholder 2"/>
          <p:cNvSpPr>
            <a:spLocks noGrp="1"/>
          </p:cNvSpPr>
          <p:nvPr>
            <p:ph idx="1"/>
          </p:nvPr>
        </p:nvSpPr>
        <p:spPr>
          <a:xfrm>
            <a:off x="457200" y="943559"/>
            <a:ext cx="8229600" cy="4201110"/>
          </a:xfrm>
        </p:spPr>
        <p:txBody>
          <a:bodyPr/>
          <a:lstStyle/>
          <a:p>
            <a:r>
              <a:rPr lang="en-US" altLang="en-US" sz="1900" dirty="0" smtClean="0">
                <a:solidFill>
                  <a:srgbClr val="053E87"/>
                </a:solidFill>
              </a:rPr>
              <a:t>Justification Statement </a:t>
            </a:r>
          </a:p>
          <a:p>
            <a:endParaRPr lang="en-US" altLang="en-US" sz="1900" dirty="0">
              <a:solidFill>
                <a:srgbClr val="053E87"/>
              </a:solidFill>
            </a:endParaRPr>
          </a:p>
          <a:p>
            <a:r>
              <a:rPr lang="en-US" altLang="en-US" sz="1900" dirty="0" smtClean="0">
                <a:solidFill>
                  <a:srgbClr val="053E87"/>
                </a:solidFill>
              </a:rPr>
              <a:t>Reclassification Approval (If reclassification is requested)</a:t>
            </a:r>
          </a:p>
          <a:p>
            <a:endParaRPr lang="en-US" altLang="en-US" sz="1900" dirty="0">
              <a:solidFill>
                <a:srgbClr val="053E87"/>
              </a:solidFill>
            </a:endParaRPr>
          </a:p>
          <a:p>
            <a:r>
              <a:rPr lang="en-US" altLang="en-US" sz="1900" dirty="0" smtClean="0">
                <a:solidFill>
                  <a:srgbClr val="053E87"/>
                </a:solidFill>
              </a:rPr>
              <a:t>Old Job Description and New Job Description</a:t>
            </a:r>
          </a:p>
          <a:p>
            <a:pPr marL="0" indent="0">
              <a:buNone/>
            </a:pPr>
            <a:endParaRPr lang="en-US" altLang="en-US" sz="1900" dirty="0" smtClean="0">
              <a:solidFill>
                <a:srgbClr val="053E87"/>
              </a:solidFill>
            </a:endParaRPr>
          </a:p>
          <a:p>
            <a:r>
              <a:rPr lang="en-US" altLang="en-US" sz="1900" dirty="0" smtClean="0">
                <a:solidFill>
                  <a:srgbClr val="053E87"/>
                </a:solidFill>
              </a:rPr>
              <a:t>Old Organizational Chart and New Organizational Chart</a:t>
            </a:r>
          </a:p>
          <a:p>
            <a:pPr marL="0" indent="0">
              <a:buNone/>
            </a:pPr>
            <a:endParaRPr lang="en-US" altLang="en-US" sz="1900" dirty="0" smtClean="0">
              <a:solidFill>
                <a:srgbClr val="053E87"/>
              </a:solidFill>
            </a:endParaRPr>
          </a:p>
          <a:p>
            <a:r>
              <a:rPr lang="en-US" altLang="en-US" sz="1900" dirty="0" smtClean="0">
                <a:solidFill>
                  <a:srgbClr val="053E87"/>
                </a:solidFill>
              </a:rPr>
              <a:t>Proposed Salary and Funding Source</a:t>
            </a:r>
          </a:p>
          <a:p>
            <a:pPr marL="0" indent="0">
              <a:buNone/>
            </a:pPr>
            <a:endParaRPr lang="en-US" altLang="en-US" sz="1900" dirty="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3518723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241931"/>
            <a:ext cx="7772400" cy="1362075"/>
          </a:xfrm>
        </p:spPr>
        <p:txBody>
          <a:bodyPr/>
          <a:lstStyle/>
          <a:p>
            <a:pPr algn="ctr"/>
            <a:r>
              <a:rPr lang="en-US" dirty="0" smtClean="0"/>
              <a:t>Quick Overview of the Hiring process</a:t>
            </a:r>
            <a:endParaRPr lang="en-US" dirty="0"/>
          </a:p>
        </p:txBody>
      </p:sp>
    </p:spTree>
    <p:extLst>
      <p:ext uri="{BB962C8B-B14F-4D97-AF65-F5344CB8AC3E}">
        <p14:creationId xmlns:p14="http://schemas.microsoft.com/office/powerpoint/2010/main" val="1836459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284" y="1315810"/>
            <a:ext cx="2589790" cy="300082"/>
          </a:xfrm>
          <a:prstGeom prst="rect">
            <a:avLst/>
          </a:prstGeom>
          <a:solidFill>
            <a:schemeClr val="bg1"/>
          </a:solidFill>
        </p:spPr>
        <p:txBody>
          <a:bodyPr wrap="square" rtlCol="0">
            <a:spAutoFit/>
          </a:bodyPr>
          <a:lstStyle/>
          <a:p>
            <a:pPr defTabSz="342900"/>
            <a:endParaRPr lang="en-US" sz="1350" dirty="0">
              <a:solidFill>
                <a:prstClr val="black"/>
              </a:solidFill>
              <a:latin typeface="Franklin Gothic Book" panose="020B0503020102020204"/>
            </a:endParaRPr>
          </a:p>
        </p:txBody>
      </p:sp>
      <p:sp>
        <p:nvSpPr>
          <p:cNvPr id="3" name="TextBox 2"/>
          <p:cNvSpPr txBox="1"/>
          <p:nvPr/>
        </p:nvSpPr>
        <p:spPr>
          <a:xfrm>
            <a:off x="6564085" y="2119177"/>
            <a:ext cx="2579915" cy="300082"/>
          </a:xfrm>
          <a:prstGeom prst="rect">
            <a:avLst/>
          </a:prstGeom>
          <a:solidFill>
            <a:schemeClr val="bg1"/>
          </a:solidFill>
        </p:spPr>
        <p:txBody>
          <a:bodyPr wrap="square" rtlCol="0">
            <a:spAutoFit/>
          </a:bodyPr>
          <a:lstStyle/>
          <a:p>
            <a:pPr defTabSz="342900"/>
            <a:endParaRPr lang="en-US" sz="1350" dirty="0">
              <a:solidFill>
                <a:prstClr val="black"/>
              </a:solidFill>
              <a:latin typeface="Franklin Gothic Book" panose="020B0503020102020204"/>
            </a:endParaRPr>
          </a:p>
        </p:txBody>
      </p:sp>
      <p:sp>
        <p:nvSpPr>
          <p:cNvPr id="5" name="Title 1">
            <a:extLst>
              <a:ext uri="{FF2B5EF4-FFF2-40B4-BE49-F238E27FC236}">
                <a16:creationId xmlns:a16="http://schemas.microsoft.com/office/drawing/2014/main" id="{6572B37F-76D5-44A9-B8BB-9C26E0847877}"/>
              </a:ext>
            </a:extLst>
          </p:cNvPr>
          <p:cNvSpPr>
            <a:spLocks noGrp="1"/>
          </p:cNvSpPr>
          <p:nvPr>
            <p:ph type="title"/>
          </p:nvPr>
        </p:nvSpPr>
        <p:spPr>
          <a:xfrm>
            <a:off x="490259" y="426060"/>
            <a:ext cx="8401868" cy="1114425"/>
          </a:xfrm>
        </p:spPr>
        <p:txBody>
          <a:bodyPr>
            <a:normAutofit/>
          </a:bodyPr>
          <a:lstStyle/>
          <a:p>
            <a:pPr algn="ctr"/>
            <a:r>
              <a:rPr lang="en-US" dirty="0" smtClean="0">
                <a:latin typeface="Arial" pitchFamily="36" charset="0"/>
                <a:ea typeface="Geneva" pitchFamily="36" charset="0"/>
                <a:cs typeface="Geneva" pitchFamily="36" charset="0"/>
              </a:rPr>
              <a:t>Hiring</a:t>
            </a:r>
            <a:r>
              <a:rPr lang="en-US" b="1" dirty="0" smtClean="0">
                <a:latin typeface="Arial" pitchFamily="36" charset="0"/>
                <a:ea typeface="Geneva" pitchFamily="36" charset="0"/>
                <a:cs typeface="Geneva" pitchFamily="36" charset="0"/>
              </a:rPr>
              <a:t> </a:t>
            </a:r>
            <a:r>
              <a:rPr lang="en-US" b="1" dirty="0">
                <a:latin typeface="Arial" pitchFamily="36" charset="0"/>
                <a:ea typeface="Geneva" pitchFamily="36" charset="0"/>
                <a:cs typeface="Geneva" pitchFamily="36" charset="0"/>
              </a:rPr>
              <a:t>Process Flow</a:t>
            </a:r>
            <a:endParaRPr lang="en-US" b="1" dirty="0"/>
          </a:p>
        </p:txBody>
      </p:sp>
      <p:graphicFrame>
        <p:nvGraphicFramePr>
          <p:cNvPr id="7" name="Table 7">
            <a:extLst>
              <a:ext uri="{FF2B5EF4-FFF2-40B4-BE49-F238E27FC236}">
                <a16:creationId xmlns:a16="http://schemas.microsoft.com/office/drawing/2014/main" id="{24A2CB67-EA6B-4196-8844-FCF837934210}"/>
              </a:ext>
            </a:extLst>
          </p:cNvPr>
          <p:cNvGraphicFramePr>
            <a:graphicFrameLocks noGrp="1"/>
          </p:cNvGraphicFramePr>
          <p:nvPr>
            <p:extLst>
              <p:ext uri="{D42A27DB-BD31-4B8C-83A1-F6EECF244321}">
                <p14:modId xmlns:p14="http://schemas.microsoft.com/office/powerpoint/2010/main" val="2476230660"/>
              </p:ext>
            </p:extLst>
          </p:nvPr>
        </p:nvGraphicFramePr>
        <p:xfrm>
          <a:off x="197967" y="1183065"/>
          <a:ext cx="8766927" cy="4619132"/>
        </p:xfrm>
        <a:graphic>
          <a:graphicData uri="http://schemas.openxmlformats.org/drawingml/2006/table">
            <a:tbl>
              <a:tblPr firstRow="1" bandRow="1">
                <a:tableStyleId>{21E4AEA4-8DFA-4A89-87EB-49C32662AFE0}</a:tableStyleId>
              </a:tblPr>
              <a:tblGrid>
                <a:gridCol w="974103">
                  <a:extLst>
                    <a:ext uri="{9D8B030D-6E8A-4147-A177-3AD203B41FA5}">
                      <a16:colId xmlns:a16="http://schemas.microsoft.com/office/drawing/2014/main" val="1679215486"/>
                    </a:ext>
                  </a:extLst>
                </a:gridCol>
                <a:gridCol w="974103">
                  <a:extLst>
                    <a:ext uri="{9D8B030D-6E8A-4147-A177-3AD203B41FA5}">
                      <a16:colId xmlns:a16="http://schemas.microsoft.com/office/drawing/2014/main" val="1248565961"/>
                    </a:ext>
                  </a:extLst>
                </a:gridCol>
                <a:gridCol w="974103">
                  <a:extLst>
                    <a:ext uri="{9D8B030D-6E8A-4147-A177-3AD203B41FA5}">
                      <a16:colId xmlns:a16="http://schemas.microsoft.com/office/drawing/2014/main" val="2408594769"/>
                    </a:ext>
                  </a:extLst>
                </a:gridCol>
                <a:gridCol w="974103">
                  <a:extLst>
                    <a:ext uri="{9D8B030D-6E8A-4147-A177-3AD203B41FA5}">
                      <a16:colId xmlns:a16="http://schemas.microsoft.com/office/drawing/2014/main" val="3669405677"/>
                    </a:ext>
                  </a:extLst>
                </a:gridCol>
                <a:gridCol w="974103">
                  <a:extLst>
                    <a:ext uri="{9D8B030D-6E8A-4147-A177-3AD203B41FA5}">
                      <a16:colId xmlns:a16="http://schemas.microsoft.com/office/drawing/2014/main" val="544378052"/>
                    </a:ext>
                  </a:extLst>
                </a:gridCol>
                <a:gridCol w="974103">
                  <a:extLst>
                    <a:ext uri="{9D8B030D-6E8A-4147-A177-3AD203B41FA5}">
                      <a16:colId xmlns:a16="http://schemas.microsoft.com/office/drawing/2014/main" val="3082767210"/>
                    </a:ext>
                  </a:extLst>
                </a:gridCol>
                <a:gridCol w="974103">
                  <a:extLst>
                    <a:ext uri="{9D8B030D-6E8A-4147-A177-3AD203B41FA5}">
                      <a16:colId xmlns:a16="http://schemas.microsoft.com/office/drawing/2014/main" val="2071184479"/>
                    </a:ext>
                  </a:extLst>
                </a:gridCol>
                <a:gridCol w="974103">
                  <a:extLst>
                    <a:ext uri="{9D8B030D-6E8A-4147-A177-3AD203B41FA5}">
                      <a16:colId xmlns:a16="http://schemas.microsoft.com/office/drawing/2014/main" val="2543962715"/>
                    </a:ext>
                  </a:extLst>
                </a:gridCol>
                <a:gridCol w="974103">
                  <a:extLst>
                    <a:ext uri="{9D8B030D-6E8A-4147-A177-3AD203B41FA5}">
                      <a16:colId xmlns:a16="http://schemas.microsoft.com/office/drawing/2014/main" val="1150016093"/>
                    </a:ext>
                  </a:extLst>
                </a:gridCol>
              </a:tblGrid>
              <a:tr h="1475711">
                <a:tc>
                  <a:txBody>
                    <a:bodyPr/>
                    <a:lstStyle/>
                    <a:p>
                      <a:pPr algn="ctr"/>
                      <a:endParaRPr lang="en-US" sz="1800" dirty="0">
                        <a:solidFill>
                          <a:schemeClr val="tx1"/>
                        </a:solidFill>
                      </a:endParaRPr>
                    </a:p>
                  </a:txBody>
                  <a:tcPr marL="68580" marR="68580" marT="34290" marB="34290"/>
                </a:tc>
                <a:tc>
                  <a:txBody>
                    <a:bodyPr/>
                    <a:lstStyle/>
                    <a:p>
                      <a:pPr algn="ctr"/>
                      <a:r>
                        <a:rPr lang="en-US" sz="900" dirty="0">
                          <a:solidFill>
                            <a:schemeClr val="tx1"/>
                          </a:solidFill>
                        </a:rPr>
                        <a:t>Step 1 </a:t>
                      </a:r>
                      <a:r>
                        <a:rPr lang="en-US" sz="900" dirty="0" smtClean="0">
                          <a:solidFill>
                            <a:schemeClr val="tx1"/>
                          </a:solidFill>
                        </a:rPr>
                        <a:t>– Request</a:t>
                      </a:r>
                      <a:r>
                        <a:rPr lang="en-US" sz="900" baseline="0" dirty="0" smtClean="0">
                          <a:solidFill>
                            <a:schemeClr val="tx1"/>
                          </a:solidFill>
                        </a:rPr>
                        <a:t> Offer Letter Utilizing Service Now Portal.</a:t>
                      </a:r>
                    </a:p>
                    <a:p>
                      <a:pPr algn="ctr"/>
                      <a:r>
                        <a:rPr lang="en-US" sz="900" baseline="0" dirty="0" smtClean="0">
                          <a:solidFill>
                            <a:schemeClr val="tx1"/>
                          </a:solidFill>
                          <a:hlinkClick r:id="rId3"/>
                        </a:rPr>
                        <a:t>OFFER LETTER</a:t>
                      </a:r>
                      <a:endParaRPr lang="en-US" sz="900" dirty="0">
                        <a:solidFill>
                          <a:schemeClr val="tx1"/>
                        </a:solidFill>
                      </a:endParaRPr>
                    </a:p>
                  </a:txBody>
                  <a:tcPr marL="68580" marR="68580" marT="34290" marB="34290"/>
                </a:tc>
                <a:tc>
                  <a:txBody>
                    <a:bodyPr/>
                    <a:lstStyle/>
                    <a:p>
                      <a:pPr algn="ctr"/>
                      <a:r>
                        <a:rPr lang="en-US" sz="900" dirty="0">
                          <a:solidFill>
                            <a:schemeClr val="tx1"/>
                          </a:solidFill>
                        </a:rPr>
                        <a:t>STEP 2 – </a:t>
                      </a:r>
                      <a:r>
                        <a:rPr lang="en-US" sz="900" dirty="0" smtClean="0">
                          <a:solidFill>
                            <a:schemeClr val="tx1"/>
                          </a:solidFill>
                        </a:rPr>
                        <a:t>Request</a:t>
                      </a:r>
                      <a:r>
                        <a:rPr lang="en-US" sz="900" baseline="0" dirty="0" smtClean="0">
                          <a:solidFill>
                            <a:schemeClr val="tx1"/>
                          </a:solidFill>
                        </a:rPr>
                        <a:t> an ACCURATE background investigation (BI).</a:t>
                      </a:r>
                    </a:p>
                    <a:p>
                      <a:pPr algn="ctr"/>
                      <a:r>
                        <a:rPr lang="en-US" sz="900" baseline="0" dirty="0" smtClean="0">
                          <a:solidFill>
                            <a:schemeClr val="tx1"/>
                          </a:solidFill>
                          <a:hlinkClick r:id="rId4"/>
                        </a:rPr>
                        <a:t>BI REQUEST</a:t>
                      </a:r>
                      <a:endParaRPr lang="en-US" sz="900" dirty="0">
                        <a:solidFill>
                          <a:schemeClr val="tx1"/>
                        </a:solidFill>
                      </a:endParaRPr>
                    </a:p>
                  </a:txBody>
                  <a:tcPr marL="68580" marR="68580" marT="34290" marB="34290"/>
                </a:tc>
                <a:tc>
                  <a:txBody>
                    <a:bodyPr/>
                    <a:lstStyle/>
                    <a:p>
                      <a:pPr algn="ctr"/>
                      <a:r>
                        <a:rPr lang="en-US" sz="900" dirty="0">
                          <a:solidFill>
                            <a:schemeClr val="tx1"/>
                          </a:solidFill>
                        </a:rPr>
                        <a:t>STEP 3 – </a:t>
                      </a:r>
                      <a:r>
                        <a:rPr lang="en-US" sz="900" dirty="0" smtClean="0">
                          <a:solidFill>
                            <a:schemeClr val="tx1"/>
                          </a:solidFill>
                        </a:rPr>
                        <a:t>Candidate</a:t>
                      </a:r>
                      <a:r>
                        <a:rPr lang="en-US" sz="900" baseline="0" dirty="0" smtClean="0">
                          <a:solidFill>
                            <a:schemeClr val="tx1"/>
                          </a:solidFill>
                        </a:rPr>
                        <a:t> completes information requested by Accurate (Check Email).</a:t>
                      </a:r>
                      <a:endParaRPr lang="en-US" sz="900" dirty="0">
                        <a:solidFill>
                          <a:schemeClr val="tx1"/>
                        </a:solidFill>
                      </a:endParaRPr>
                    </a:p>
                  </a:txBody>
                  <a:tcPr marL="68580" marR="68580" marT="34290" marB="34290"/>
                </a:tc>
                <a:tc>
                  <a:txBody>
                    <a:bodyPr/>
                    <a:lstStyle/>
                    <a:p>
                      <a:pPr algn="ctr"/>
                      <a:r>
                        <a:rPr lang="en-US" sz="900" dirty="0">
                          <a:solidFill>
                            <a:schemeClr val="tx1"/>
                          </a:solidFill>
                        </a:rPr>
                        <a:t>STEP 4 – </a:t>
                      </a:r>
                      <a:r>
                        <a:rPr lang="en-US" sz="900" dirty="0" smtClean="0">
                          <a:solidFill>
                            <a:schemeClr val="tx1"/>
                          </a:solidFill>
                        </a:rPr>
                        <a:t>Candidate</a:t>
                      </a:r>
                      <a:r>
                        <a:rPr lang="en-US" sz="900" baseline="0" dirty="0" smtClean="0">
                          <a:solidFill>
                            <a:schemeClr val="tx1"/>
                          </a:solidFill>
                        </a:rPr>
                        <a:t> completes Criminal Self-Disclosure and Security Questionnaire</a:t>
                      </a:r>
                      <a:endParaRPr lang="en-US" sz="900" dirty="0">
                        <a:solidFill>
                          <a:schemeClr val="tx1"/>
                        </a:solidFill>
                      </a:endParaRPr>
                    </a:p>
                  </a:txBody>
                  <a:tcPr marL="68580" marR="68580" marT="34290" marB="34290"/>
                </a:tc>
                <a:tc>
                  <a:txBody>
                    <a:bodyPr/>
                    <a:lstStyle/>
                    <a:p>
                      <a:pPr algn="ctr"/>
                      <a:r>
                        <a:rPr lang="en-US" sz="900" dirty="0">
                          <a:solidFill>
                            <a:schemeClr val="tx1"/>
                          </a:solidFill>
                        </a:rPr>
                        <a:t>STEP 5 – </a:t>
                      </a:r>
                      <a:r>
                        <a:rPr lang="en-US" sz="900" dirty="0" smtClean="0">
                          <a:solidFill>
                            <a:schemeClr val="tx1"/>
                          </a:solidFill>
                        </a:rPr>
                        <a:t>Once</a:t>
                      </a:r>
                      <a:r>
                        <a:rPr lang="en-US" sz="900" baseline="0" dirty="0" smtClean="0">
                          <a:solidFill>
                            <a:schemeClr val="tx1"/>
                          </a:solidFill>
                        </a:rPr>
                        <a:t> BI is cleared*, hiring manager is notified via Service Now email.</a:t>
                      </a:r>
                      <a:endParaRPr lang="en-US" sz="900" dirty="0">
                        <a:solidFill>
                          <a:schemeClr val="tx1"/>
                        </a:solidFill>
                      </a:endParaRPr>
                    </a:p>
                  </a:txBody>
                  <a:tcPr marL="68580" marR="68580" marT="34290" marB="34290"/>
                </a:tc>
                <a:tc>
                  <a:txBody>
                    <a:bodyPr/>
                    <a:lstStyle/>
                    <a:p>
                      <a:pPr algn="ctr"/>
                      <a:r>
                        <a:rPr lang="en-US" sz="900" dirty="0">
                          <a:solidFill>
                            <a:schemeClr val="tx1"/>
                          </a:solidFill>
                        </a:rPr>
                        <a:t>STEP 6 – </a:t>
                      </a:r>
                      <a:r>
                        <a:rPr lang="en-US" sz="900" dirty="0" smtClean="0">
                          <a:solidFill>
                            <a:schemeClr val="tx1"/>
                          </a:solidFill>
                        </a:rPr>
                        <a:t>M</a:t>
                      </a:r>
                      <a:r>
                        <a:rPr lang="en-US" sz="900" baseline="0" dirty="0" smtClean="0">
                          <a:solidFill>
                            <a:schemeClr val="tx1"/>
                          </a:solidFill>
                        </a:rPr>
                        <a:t>anager is prompted to request a  electronic new hire packet for candidate</a:t>
                      </a:r>
                      <a:r>
                        <a:rPr lang="en-US" sz="900" baseline="0" dirty="0" smtClean="0">
                          <a:solidFill>
                            <a:schemeClr val="tx1"/>
                          </a:solidFill>
                        </a:rPr>
                        <a:t>.**</a:t>
                      </a:r>
                      <a:endParaRPr lang="en-US" sz="900" dirty="0">
                        <a:solidFill>
                          <a:schemeClr val="tx1"/>
                        </a:solidFill>
                      </a:endParaRPr>
                    </a:p>
                  </a:txBody>
                  <a:tcPr marL="68580" marR="68580" marT="34290" marB="34290"/>
                </a:tc>
                <a:tc>
                  <a:txBody>
                    <a:bodyPr/>
                    <a:lstStyle/>
                    <a:p>
                      <a:pPr algn="ctr"/>
                      <a:r>
                        <a:rPr lang="en-US" sz="900" dirty="0">
                          <a:solidFill>
                            <a:schemeClr val="tx1"/>
                          </a:solidFill>
                        </a:rPr>
                        <a:t>STEP 7 – </a:t>
                      </a:r>
                      <a:r>
                        <a:rPr lang="en-US" sz="900" dirty="0" smtClean="0">
                          <a:solidFill>
                            <a:schemeClr val="tx1"/>
                          </a:solidFill>
                        </a:rPr>
                        <a:t>Manager</a:t>
                      </a:r>
                      <a:r>
                        <a:rPr lang="en-US" sz="900" baseline="0" dirty="0" smtClean="0">
                          <a:solidFill>
                            <a:schemeClr val="tx1"/>
                          </a:solidFill>
                        </a:rPr>
                        <a:t> completes </a:t>
                      </a:r>
                      <a:r>
                        <a:rPr lang="en-US" sz="900" baseline="0" dirty="0" err="1" smtClean="0">
                          <a:solidFill>
                            <a:schemeClr val="tx1"/>
                          </a:solidFill>
                        </a:rPr>
                        <a:t>ePAF</a:t>
                      </a:r>
                      <a:r>
                        <a:rPr lang="en-US" sz="900" baseline="0" dirty="0" smtClean="0">
                          <a:solidFill>
                            <a:schemeClr val="tx1"/>
                          </a:solidFill>
                        </a:rPr>
                        <a:t> via ServiceNow. Contact HR for transfers.</a:t>
                      </a:r>
                    </a:p>
                    <a:p>
                      <a:pPr algn="ctr"/>
                      <a:r>
                        <a:rPr lang="en-US" sz="900" baseline="0" dirty="0" err="1" smtClean="0">
                          <a:solidFill>
                            <a:schemeClr val="tx1"/>
                          </a:solidFill>
                          <a:hlinkClick r:id="rId5"/>
                        </a:rPr>
                        <a:t>ePAF</a:t>
                      </a:r>
                      <a:endParaRPr lang="en-US" sz="900" dirty="0">
                        <a:solidFill>
                          <a:schemeClr val="tx1"/>
                        </a:solidFill>
                      </a:endParaRPr>
                    </a:p>
                  </a:txBody>
                  <a:tcPr marL="68580" marR="68580" marT="34290" marB="34290"/>
                </a:tc>
                <a:tc>
                  <a:txBody>
                    <a:bodyPr/>
                    <a:lstStyle/>
                    <a:p>
                      <a:pPr algn="ctr"/>
                      <a:r>
                        <a:rPr lang="en-US" sz="900" dirty="0">
                          <a:solidFill>
                            <a:schemeClr val="tx1"/>
                          </a:solidFill>
                        </a:rPr>
                        <a:t>STEP 8 – </a:t>
                      </a:r>
                      <a:r>
                        <a:rPr lang="en-US" sz="900" dirty="0" smtClean="0">
                          <a:solidFill>
                            <a:schemeClr val="tx1"/>
                          </a:solidFill>
                        </a:rPr>
                        <a:t>HR</a:t>
                      </a:r>
                      <a:r>
                        <a:rPr lang="en-US" sz="900" baseline="0" dirty="0" smtClean="0">
                          <a:solidFill>
                            <a:schemeClr val="tx1"/>
                          </a:solidFill>
                        </a:rPr>
                        <a:t> hires candidate in OneUSG. New hire email sent to manager &amp; candidate.**</a:t>
                      </a:r>
                      <a:endParaRPr lang="en-US" sz="900" dirty="0">
                        <a:solidFill>
                          <a:schemeClr val="tx1"/>
                        </a:solidFill>
                      </a:endParaRPr>
                    </a:p>
                  </a:txBody>
                  <a:tcPr marL="68580" marR="68580" marT="34290" marB="34290"/>
                </a:tc>
                <a:extLst>
                  <a:ext uri="{0D108BD9-81ED-4DB2-BD59-A6C34878D82A}">
                    <a16:rowId xmlns:a16="http://schemas.microsoft.com/office/drawing/2014/main" val="2999917645"/>
                  </a:ext>
                </a:extLst>
              </a:tr>
              <a:tr h="1047807">
                <a:tc>
                  <a:txBody>
                    <a:bodyPr/>
                    <a:lstStyle/>
                    <a:p>
                      <a:r>
                        <a:rPr lang="en-US" sz="1000" dirty="0" smtClean="0"/>
                        <a:t>Candidate</a:t>
                      </a:r>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smtClean="0"/>
                    </a:p>
                    <a:p>
                      <a:endParaRPr lang="en-US" sz="1000" dirty="0" smtClean="0"/>
                    </a:p>
                    <a:p>
                      <a:pPr algn="ctr"/>
                      <a:endParaRPr lang="en-US" sz="900" b="1" dirty="0" smtClean="0"/>
                    </a:p>
                    <a:p>
                      <a:pPr algn="ctr"/>
                      <a:endParaRPr lang="en-US" sz="900" b="1" dirty="0" smtClean="0"/>
                    </a:p>
                    <a:p>
                      <a:pPr algn="ctr"/>
                      <a:endParaRPr lang="en-US" sz="900" b="1" dirty="0" smtClean="0"/>
                    </a:p>
                    <a:p>
                      <a:pPr algn="ctr"/>
                      <a:r>
                        <a:rPr lang="en-US" sz="900" b="1" dirty="0" smtClean="0"/>
                        <a:t>(3</a:t>
                      </a:r>
                      <a:r>
                        <a:rPr lang="en-US" sz="900" b="1" baseline="0" dirty="0" smtClean="0"/>
                        <a:t> Days)</a:t>
                      </a:r>
                      <a:endParaRPr lang="en-US" sz="900" b="1"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744673282"/>
                  </a:ext>
                </a:extLst>
              </a:tr>
              <a:tr h="1047807">
                <a:tc>
                  <a:txBody>
                    <a:bodyPr/>
                    <a:lstStyle/>
                    <a:p>
                      <a:r>
                        <a:rPr lang="en-US" sz="1000" dirty="0" smtClean="0"/>
                        <a:t>Hiring Manager</a:t>
                      </a:r>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extLst>
                  <a:ext uri="{0D108BD9-81ED-4DB2-BD59-A6C34878D82A}">
                    <a16:rowId xmlns:a16="http://schemas.microsoft.com/office/drawing/2014/main" val="2960974583"/>
                  </a:ext>
                </a:extLst>
              </a:tr>
              <a:tr h="1047807">
                <a:tc>
                  <a:txBody>
                    <a:bodyPr/>
                    <a:lstStyle/>
                    <a:p>
                      <a:r>
                        <a:rPr lang="en-US" sz="1000" dirty="0"/>
                        <a:t>Human Resources</a:t>
                      </a:r>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646983354"/>
                  </a:ext>
                </a:extLst>
              </a:tr>
            </a:tbl>
          </a:graphicData>
        </a:graphic>
      </p:graphicFrame>
      <p:pic>
        <p:nvPicPr>
          <p:cNvPr id="10" name="Graphic 9" descr="User">
            <a:extLst>
              <a:ext uri="{FF2B5EF4-FFF2-40B4-BE49-F238E27FC236}">
                <a16:creationId xmlns:a16="http://schemas.microsoft.com/office/drawing/2014/main" id="{4D1A57FC-4253-4CAA-93FB-E0A7EFFC3B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92207" y="3754597"/>
            <a:ext cx="581025" cy="581025"/>
          </a:xfrm>
          <a:prstGeom prst="rect">
            <a:avLst/>
          </a:prstGeom>
        </p:spPr>
      </p:pic>
      <p:pic>
        <p:nvPicPr>
          <p:cNvPr id="11" name="Graphic 10" descr="User">
            <a:extLst>
              <a:ext uri="{FF2B5EF4-FFF2-40B4-BE49-F238E27FC236}">
                <a16:creationId xmlns:a16="http://schemas.microsoft.com/office/drawing/2014/main" id="{8E2710A6-A4EE-4C02-9062-270EF31820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285023" y="3754597"/>
            <a:ext cx="581025" cy="581025"/>
          </a:xfrm>
          <a:prstGeom prst="rect">
            <a:avLst/>
          </a:prstGeom>
        </p:spPr>
      </p:pic>
      <p:pic>
        <p:nvPicPr>
          <p:cNvPr id="12" name="Graphic 11" descr="User">
            <a:extLst>
              <a:ext uri="{FF2B5EF4-FFF2-40B4-BE49-F238E27FC236}">
                <a16:creationId xmlns:a16="http://schemas.microsoft.com/office/drawing/2014/main" id="{F4337B53-A91A-4857-82B5-64439C7CA0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374842" y="2799803"/>
            <a:ext cx="581025" cy="581025"/>
          </a:xfrm>
          <a:prstGeom prst="rect">
            <a:avLst/>
          </a:prstGeom>
        </p:spPr>
      </p:pic>
      <p:pic>
        <p:nvPicPr>
          <p:cNvPr id="13" name="Graphic 12" descr="User">
            <a:extLst>
              <a:ext uri="{FF2B5EF4-FFF2-40B4-BE49-F238E27FC236}">
                <a16:creationId xmlns:a16="http://schemas.microsoft.com/office/drawing/2014/main" id="{97C9B690-8725-464D-A4B4-4D23F0B11B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290917" y="2807744"/>
            <a:ext cx="581025" cy="581025"/>
          </a:xfrm>
          <a:prstGeom prst="rect">
            <a:avLst/>
          </a:prstGeom>
        </p:spPr>
      </p:pic>
      <p:pic>
        <p:nvPicPr>
          <p:cNvPr id="14" name="Graphic 13" descr="User">
            <a:extLst>
              <a:ext uri="{FF2B5EF4-FFF2-40B4-BE49-F238E27FC236}">
                <a16:creationId xmlns:a16="http://schemas.microsoft.com/office/drawing/2014/main" id="{EBB4AFF0-915A-455A-8CDE-24D26F5490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374842" y="3746810"/>
            <a:ext cx="581025" cy="581025"/>
          </a:xfrm>
          <a:prstGeom prst="rect">
            <a:avLst/>
          </a:prstGeom>
        </p:spPr>
      </p:pic>
      <p:pic>
        <p:nvPicPr>
          <p:cNvPr id="15" name="Graphic 14" descr="User">
            <a:extLst>
              <a:ext uri="{FF2B5EF4-FFF2-40B4-BE49-F238E27FC236}">
                <a16:creationId xmlns:a16="http://schemas.microsoft.com/office/drawing/2014/main" id="{647A9BB7-387D-4E8D-9760-1F47B0D70C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150016" y="3763600"/>
            <a:ext cx="581025" cy="581025"/>
          </a:xfrm>
          <a:prstGeom prst="rect">
            <a:avLst/>
          </a:prstGeom>
        </p:spPr>
      </p:pic>
      <p:pic>
        <p:nvPicPr>
          <p:cNvPr id="16" name="Graphic 15" descr="User">
            <a:extLst>
              <a:ext uri="{FF2B5EF4-FFF2-40B4-BE49-F238E27FC236}">
                <a16:creationId xmlns:a16="http://schemas.microsoft.com/office/drawing/2014/main" id="{A969F581-A47D-4965-AB31-ABDB07F106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049080" y="4920178"/>
            <a:ext cx="581025" cy="581025"/>
          </a:xfrm>
          <a:prstGeom prst="rect">
            <a:avLst/>
          </a:prstGeom>
        </p:spPr>
      </p:pic>
      <p:pic>
        <p:nvPicPr>
          <p:cNvPr id="17" name="Graphic 16" descr="User">
            <a:extLst>
              <a:ext uri="{FF2B5EF4-FFF2-40B4-BE49-F238E27FC236}">
                <a16:creationId xmlns:a16="http://schemas.microsoft.com/office/drawing/2014/main" id="{A2B84759-F107-421F-8AED-2DFCCAC683F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177218" y="2807744"/>
            <a:ext cx="581025" cy="581025"/>
          </a:xfrm>
          <a:prstGeom prst="rect">
            <a:avLst/>
          </a:prstGeom>
        </p:spPr>
      </p:pic>
      <p:pic>
        <p:nvPicPr>
          <p:cNvPr id="21" name="Graphic 20" descr="User">
            <a:extLst>
              <a:ext uri="{FF2B5EF4-FFF2-40B4-BE49-F238E27FC236}">
                <a16:creationId xmlns:a16="http://schemas.microsoft.com/office/drawing/2014/main" id="{7C68C59A-CACC-449B-B511-3462B1B708C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242219" y="4920178"/>
            <a:ext cx="581025" cy="581025"/>
          </a:xfrm>
          <a:prstGeom prst="rect">
            <a:avLst/>
          </a:prstGeom>
        </p:spPr>
      </p:pic>
      <p:pic>
        <p:nvPicPr>
          <p:cNvPr id="22" name="Graphic 21" descr="User">
            <a:extLst>
              <a:ext uri="{FF2B5EF4-FFF2-40B4-BE49-F238E27FC236}">
                <a16:creationId xmlns:a16="http://schemas.microsoft.com/office/drawing/2014/main" id="{0BF5CA67-D80C-422E-8DAF-BFB9B7794B8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157200" y="3754946"/>
            <a:ext cx="581025" cy="581025"/>
          </a:xfrm>
          <a:prstGeom prst="rect">
            <a:avLst/>
          </a:prstGeom>
        </p:spPr>
      </p:pic>
      <p:sp>
        <p:nvSpPr>
          <p:cNvPr id="18" name="Arrow: Up-Down 17">
            <a:extLst>
              <a:ext uri="{FF2B5EF4-FFF2-40B4-BE49-F238E27FC236}">
                <a16:creationId xmlns:a16="http://schemas.microsoft.com/office/drawing/2014/main" id="{6FC8F57E-113C-412D-B3A3-1DD57BC658FA}"/>
              </a:ext>
            </a:extLst>
          </p:cNvPr>
          <p:cNvSpPr/>
          <p:nvPr/>
        </p:nvSpPr>
        <p:spPr>
          <a:xfrm>
            <a:off x="3512635" y="3321204"/>
            <a:ext cx="328282" cy="433742"/>
          </a:xfrm>
          <a:prstGeom prst="up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Franklin Gothic Book" panose="020B0503020102020204"/>
            </a:endParaRPr>
          </a:p>
        </p:txBody>
      </p:sp>
      <p:pic>
        <p:nvPicPr>
          <p:cNvPr id="19" name="Graphic 9" descr="User">
            <a:extLst>
              <a:ext uri="{FF2B5EF4-FFF2-40B4-BE49-F238E27FC236}">
                <a16:creationId xmlns:a16="http://schemas.microsoft.com/office/drawing/2014/main" id="{4D1A57FC-4253-4CAA-93FB-E0A7EFFC3B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309610" y="4920178"/>
            <a:ext cx="581025" cy="581025"/>
          </a:xfrm>
          <a:prstGeom prst="rect">
            <a:avLst/>
          </a:prstGeom>
        </p:spPr>
      </p:pic>
      <p:sp>
        <p:nvSpPr>
          <p:cNvPr id="23" name="Arrow: Up-Down 17">
            <a:extLst>
              <a:ext uri="{FF2B5EF4-FFF2-40B4-BE49-F238E27FC236}">
                <a16:creationId xmlns:a16="http://schemas.microsoft.com/office/drawing/2014/main" id="{6FC8F57E-113C-412D-B3A3-1DD57BC658FA}"/>
              </a:ext>
            </a:extLst>
          </p:cNvPr>
          <p:cNvSpPr/>
          <p:nvPr/>
        </p:nvSpPr>
        <p:spPr>
          <a:xfrm>
            <a:off x="1435981" y="4411029"/>
            <a:ext cx="328282" cy="433742"/>
          </a:xfrm>
          <a:prstGeom prst="up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Franklin Gothic Book" panose="020B0503020102020204"/>
            </a:endParaRPr>
          </a:p>
        </p:txBody>
      </p:sp>
      <p:sp>
        <p:nvSpPr>
          <p:cNvPr id="24" name="Arrow: Up-Down 17">
            <a:extLst>
              <a:ext uri="{FF2B5EF4-FFF2-40B4-BE49-F238E27FC236}">
                <a16:creationId xmlns:a16="http://schemas.microsoft.com/office/drawing/2014/main" id="{6FC8F57E-113C-412D-B3A3-1DD57BC658FA}"/>
              </a:ext>
            </a:extLst>
          </p:cNvPr>
          <p:cNvSpPr/>
          <p:nvPr/>
        </p:nvSpPr>
        <p:spPr>
          <a:xfrm>
            <a:off x="6289361" y="3299676"/>
            <a:ext cx="328282" cy="433742"/>
          </a:xfrm>
          <a:prstGeom prst="up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Franklin Gothic Book" panose="020B0503020102020204"/>
            </a:endParaRPr>
          </a:p>
        </p:txBody>
      </p:sp>
      <p:sp>
        <p:nvSpPr>
          <p:cNvPr id="4" name="TextBox 3"/>
          <p:cNvSpPr txBox="1"/>
          <p:nvPr/>
        </p:nvSpPr>
        <p:spPr>
          <a:xfrm>
            <a:off x="296944" y="5915320"/>
            <a:ext cx="7975077" cy="523220"/>
          </a:xfrm>
          <a:prstGeom prst="rect">
            <a:avLst/>
          </a:prstGeom>
          <a:noFill/>
        </p:spPr>
        <p:txBody>
          <a:bodyPr wrap="square" rtlCol="0">
            <a:spAutoFit/>
          </a:bodyPr>
          <a:lstStyle/>
          <a:p>
            <a:r>
              <a:rPr lang="en-US" sz="1400" dirty="0" smtClean="0"/>
              <a:t>*BI may require review by Background Investigation Committee per USG Policy.</a:t>
            </a:r>
          </a:p>
          <a:p>
            <a:r>
              <a:rPr lang="en-US" sz="1400" dirty="0" smtClean="0"/>
              <a:t>** I-9 Documentation required.</a:t>
            </a:r>
            <a:endParaRPr lang="en-US" sz="1400" dirty="0"/>
          </a:p>
        </p:txBody>
      </p:sp>
    </p:spTree>
    <p:extLst>
      <p:ext uri="{BB962C8B-B14F-4D97-AF65-F5344CB8AC3E}">
        <p14:creationId xmlns:p14="http://schemas.microsoft.com/office/powerpoint/2010/main" val="3044735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241931"/>
            <a:ext cx="7772400" cy="1362075"/>
          </a:xfrm>
        </p:spPr>
        <p:txBody>
          <a:bodyPr/>
          <a:lstStyle/>
          <a:p>
            <a:pPr algn="ctr"/>
            <a:r>
              <a:rPr lang="en-US" dirty="0" smtClean="0"/>
              <a:t>Eligibility for Rehire policy</a:t>
            </a:r>
            <a:endParaRPr lang="en-US" dirty="0"/>
          </a:p>
        </p:txBody>
      </p:sp>
    </p:spTree>
    <p:extLst>
      <p:ext uri="{BB962C8B-B14F-4D97-AF65-F5344CB8AC3E}">
        <p14:creationId xmlns:p14="http://schemas.microsoft.com/office/powerpoint/2010/main" val="2201171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241931"/>
            <a:ext cx="7772400" cy="1362075"/>
          </a:xfrm>
        </p:spPr>
        <p:txBody>
          <a:bodyPr/>
          <a:lstStyle/>
          <a:p>
            <a:pPr algn="ctr"/>
            <a:r>
              <a:rPr lang="en-US" dirty="0" smtClean="0"/>
              <a:t>Benefits and Open Enrollment Updates</a:t>
            </a:r>
            <a:endParaRPr lang="en-US" dirty="0"/>
          </a:p>
        </p:txBody>
      </p:sp>
    </p:spTree>
    <p:extLst>
      <p:ext uri="{BB962C8B-B14F-4D97-AF65-F5344CB8AC3E}">
        <p14:creationId xmlns:p14="http://schemas.microsoft.com/office/powerpoint/2010/main" val="894180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Policy Statement</a:t>
            </a:r>
            <a:endParaRPr lang="en-US" dirty="0"/>
          </a:p>
        </p:txBody>
      </p:sp>
      <p:sp>
        <p:nvSpPr>
          <p:cNvPr id="3" name="Content Placeholder 2"/>
          <p:cNvSpPr>
            <a:spLocks noGrp="1"/>
          </p:cNvSpPr>
          <p:nvPr>
            <p:ph idx="1"/>
          </p:nvPr>
        </p:nvSpPr>
        <p:spPr>
          <a:xfrm>
            <a:off x="457200" y="1009547"/>
            <a:ext cx="8229600" cy="4201110"/>
          </a:xfrm>
        </p:spPr>
        <p:txBody>
          <a:bodyPr/>
          <a:lstStyle/>
          <a:p>
            <a:r>
              <a:rPr lang="en-US" altLang="en-US" sz="1800" dirty="0">
                <a:solidFill>
                  <a:srgbClr val="053E87"/>
                </a:solidFill>
              </a:rPr>
              <a:t>USG employees that separate voluntarily or involuntarily from employment with the USG </a:t>
            </a:r>
            <a:r>
              <a:rPr lang="en-US" altLang="en-US" sz="1800" dirty="0" smtClean="0">
                <a:solidFill>
                  <a:srgbClr val="053E87"/>
                </a:solidFill>
              </a:rPr>
              <a:t>will receive </a:t>
            </a:r>
            <a:r>
              <a:rPr lang="en-US" altLang="en-US" sz="1800" dirty="0">
                <a:solidFill>
                  <a:srgbClr val="053E87"/>
                </a:solidFill>
              </a:rPr>
              <a:t>one of three rehire eligibility designations as follows:</a:t>
            </a:r>
          </a:p>
          <a:p>
            <a:pPr lvl="1"/>
            <a:r>
              <a:rPr lang="en-US" altLang="en-US" sz="1800" dirty="0" smtClean="0">
                <a:solidFill>
                  <a:srgbClr val="053E87"/>
                </a:solidFill>
              </a:rPr>
              <a:t>Eligible </a:t>
            </a:r>
            <a:r>
              <a:rPr lang="en-US" altLang="en-US" sz="1800" dirty="0">
                <a:solidFill>
                  <a:srgbClr val="053E87"/>
                </a:solidFill>
              </a:rPr>
              <a:t>for </a:t>
            </a:r>
            <a:r>
              <a:rPr lang="en-US" altLang="en-US" sz="1800" dirty="0" smtClean="0">
                <a:solidFill>
                  <a:srgbClr val="053E87"/>
                </a:solidFill>
              </a:rPr>
              <a:t>Rehire</a:t>
            </a:r>
          </a:p>
          <a:p>
            <a:pPr lvl="1"/>
            <a:r>
              <a:rPr lang="en-US" altLang="en-US" sz="1800" dirty="0" smtClean="0">
                <a:solidFill>
                  <a:srgbClr val="053E87"/>
                </a:solidFill>
              </a:rPr>
              <a:t>Ineligible </a:t>
            </a:r>
            <a:r>
              <a:rPr lang="en-US" altLang="en-US" sz="1800" dirty="0">
                <a:solidFill>
                  <a:srgbClr val="053E87"/>
                </a:solidFill>
              </a:rPr>
              <a:t>for </a:t>
            </a:r>
            <a:r>
              <a:rPr lang="en-US" altLang="en-US" sz="1800" dirty="0" smtClean="0">
                <a:solidFill>
                  <a:srgbClr val="053E87"/>
                </a:solidFill>
              </a:rPr>
              <a:t>Rehire</a:t>
            </a:r>
          </a:p>
          <a:p>
            <a:pPr lvl="1"/>
            <a:r>
              <a:rPr lang="en-US" altLang="en-US" sz="1800" dirty="0" smtClean="0">
                <a:solidFill>
                  <a:srgbClr val="053E87"/>
                </a:solidFill>
              </a:rPr>
              <a:t>Conditional</a:t>
            </a:r>
          </a:p>
          <a:p>
            <a:pPr marL="457200" lvl="1" indent="0">
              <a:buNone/>
            </a:pPr>
            <a:endParaRPr lang="en-US" altLang="en-US" sz="1800" dirty="0">
              <a:solidFill>
                <a:srgbClr val="053E87"/>
              </a:solidFill>
            </a:endParaRPr>
          </a:p>
          <a:p>
            <a:r>
              <a:rPr lang="en-US" altLang="en-US" sz="1800" dirty="0">
                <a:solidFill>
                  <a:srgbClr val="053E87"/>
                </a:solidFill>
              </a:rPr>
              <a:t>A designation into one of the three categories will be made regardless of the separation </a:t>
            </a:r>
            <a:r>
              <a:rPr lang="en-US" altLang="en-US" sz="1800" dirty="0" smtClean="0">
                <a:solidFill>
                  <a:srgbClr val="053E87"/>
                </a:solidFill>
              </a:rPr>
              <a:t>reason (resignation</a:t>
            </a:r>
            <a:r>
              <a:rPr lang="en-US" altLang="en-US" sz="1800" dirty="0">
                <a:solidFill>
                  <a:srgbClr val="053E87"/>
                </a:solidFill>
              </a:rPr>
              <a:t>, retirement, discharge, job abandonment or other</a:t>
            </a:r>
            <a:r>
              <a:rPr lang="en-US" altLang="en-US" sz="1800" dirty="0" smtClean="0">
                <a:solidFill>
                  <a:srgbClr val="053E87"/>
                </a:solidFill>
              </a:rPr>
              <a:t>).</a:t>
            </a:r>
          </a:p>
          <a:p>
            <a:pPr marL="0" indent="0">
              <a:buNone/>
            </a:pPr>
            <a:endParaRPr lang="en-US" altLang="en-US" sz="1900" dirty="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2118823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Definitions</a:t>
            </a:r>
            <a:endParaRPr lang="en-US" dirty="0"/>
          </a:p>
        </p:txBody>
      </p:sp>
      <p:sp>
        <p:nvSpPr>
          <p:cNvPr id="3" name="Content Placeholder 2"/>
          <p:cNvSpPr>
            <a:spLocks noGrp="1"/>
          </p:cNvSpPr>
          <p:nvPr>
            <p:ph idx="1"/>
          </p:nvPr>
        </p:nvSpPr>
        <p:spPr>
          <a:xfrm>
            <a:off x="457200" y="1009546"/>
            <a:ext cx="8229600" cy="4632395"/>
          </a:xfrm>
        </p:spPr>
        <p:txBody>
          <a:bodyPr/>
          <a:lstStyle/>
          <a:p>
            <a:r>
              <a:rPr lang="en-US" altLang="en-US" sz="1800" b="1" dirty="0" smtClean="0">
                <a:solidFill>
                  <a:srgbClr val="053E87"/>
                </a:solidFill>
              </a:rPr>
              <a:t>Eligible for Rehire:  </a:t>
            </a:r>
            <a:r>
              <a:rPr lang="en-US" altLang="en-US" sz="1800" dirty="0" smtClean="0">
                <a:solidFill>
                  <a:srgbClr val="053E87"/>
                </a:solidFill>
              </a:rPr>
              <a:t>Employees </a:t>
            </a:r>
            <a:r>
              <a:rPr lang="en-US" altLang="en-US" sz="1800" dirty="0">
                <a:solidFill>
                  <a:srgbClr val="053E87"/>
                </a:solidFill>
              </a:rPr>
              <a:t>who separate from the USG and who have complied </a:t>
            </a:r>
            <a:r>
              <a:rPr lang="en-US" altLang="en-US" sz="1800" dirty="0" smtClean="0">
                <a:solidFill>
                  <a:srgbClr val="053E87"/>
                </a:solidFill>
              </a:rPr>
              <a:t>with relevant </a:t>
            </a:r>
            <a:r>
              <a:rPr lang="en-US" altLang="en-US" sz="1800" dirty="0">
                <a:solidFill>
                  <a:srgbClr val="053E87"/>
                </a:solidFill>
              </a:rPr>
              <a:t>Board of Regents policies and procedures are eligible for immediate rehire </a:t>
            </a:r>
            <a:r>
              <a:rPr lang="en-US" altLang="en-US" sz="1800" dirty="0" smtClean="0">
                <a:solidFill>
                  <a:srgbClr val="053E87"/>
                </a:solidFill>
              </a:rPr>
              <a:t>consistent with </a:t>
            </a:r>
            <a:r>
              <a:rPr lang="en-US" altLang="en-US" sz="1800" dirty="0">
                <a:solidFill>
                  <a:srgbClr val="053E87"/>
                </a:solidFill>
              </a:rPr>
              <a:t>other legal and/or </a:t>
            </a:r>
            <a:r>
              <a:rPr lang="en-US" altLang="en-US" sz="1800" dirty="0" smtClean="0">
                <a:solidFill>
                  <a:srgbClr val="053E87"/>
                </a:solidFill>
              </a:rPr>
              <a:t>policy restrictions.</a:t>
            </a:r>
          </a:p>
          <a:p>
            <a:pPr marL="0" indent="0">
              <a:buNone/>
            </a:pPr>
            <a:endParaRPr lang="en-US" altLang="en-US" sz="1800" dirty="0">
              <a:solidFill>
                <a:srgbClr val="053E87"/>
              </a:solidFill>
            </a:endParaRPr>
          </a:p>
          <a:p>
            <a:r>
              <a:rPr lang="en-US" altLang="en-US" sz="1800" b="1" dirty="0" smtClean="0">
                <a:solidFill>
                  <a:srgbClr val="053E87"/>
                </a:solidFill>
              </a:rPr>
              <a:t>Ineligible for Rehire:  </a:t>
            </a:r>
            <a:r>
              <a:rPr lang="en-US" sz="1800" dirty="0">
                <a:solidFill>
                  <a:srgbClr val="053E87"/>
                </a:solidFill>
              </a:rPr>
              <a:t>Employees who separate for serious misconduct, major policy violations, or criminal behavior should be deemed ineligible for rehire for a minimum of three years from the date of separation</a:t>
            </a:r>
            <a:r>
              <a:rPr lang="en-US" sz="1800" dirty="0" smtClean="0">
                <a:solidFill>
                  <a:srgbClr val="053E87"/>
                </a:solidFill>
              </a:rPr>
              <a:t>.</a:t>
            </a:r>
          </a:p>
          <a:p>
            <a:endParaRPr lang="en-US" altLang="en-US" sz="1800" b="1" dirty="0">
              <a:solidFill>
                <a:srgbClr val="053E87"/>
              </a:solidFill>
            </a:endParaRPr>
          </a:p>
          <a:p>
            <a:r>
              <a:rPr lang="en-US" altLang="en-US" sz="1800" b="1" dirty="0" smtClean="0">
                <a:solidFill>
                  <a:srgbClr val="053E87"/>
                </a:solidFill>
              </a:rPr>
              <a:t>Conditional: </a:t>
            </a:r>
            <a:r>
              <a:rPr lang="en-US" sz="1800" dirty="0">
                <a:solidFill>
                  <a:srgbClr val="053E87"/>
                </a:solidFill>
              </a:rPr>
              <a:t>Employees who separate from the USG with a less than satisfactory work record due to violations of relevant BOR policies and procedures, including resignations in lieu of discharge, or who are terminated for reasons other than criminal behavior, acts of violence or serious policy violations, are generally not rehire eligible for at least 12 months from the date of separation.</a:t>
            </a:r>
            <a:r>
              <a:rPr lang="en-US" altLang="en-US" sz="1800" b="1" dirty="0" smtClean="0">
                <a:solidFill>
                  <a:srgbClr val="053E87"/>
                </a:solidFill>
              </a:rPr>
              <a:t> </a:t>
            </a:r>
          </a:p>
          <a:p>
            <a:pPr marL="0" indent="0">
              <a:buNone/>
            </a:pPr>
            <a:endParaRPr lang="en-US" altLang="en-US" sz="1900" dirty="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2426222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Process and Procedures</a:t>
            </a:r>
            <a:endParaRPr lang="en-US" dirty="0"/>
          </a:p>
        </p:txBody>
      </p:sp>
      <p:sp>
        <p:nvSpPr>
          <p:cNvPr id="3" name="Content Placeholder 2"/>
          <p:cNvSpPr>
            <a:spLocks noGrp="1"/>
          </p:cNvSpPr>
          <p:nvPr>
            <p:ph idx="1"/>
          </p:nvPr>
        </p:nvSpPr>
        <p:spPr>
          <a:xfrm>
            <a:off x="457200" y="1009546"/>
            <a:ext cx="8229600" cy="4632395"/>
          </a:xfrm>
        </p:spPr>
        <p:txBody>
          <a:bodyPr/>
          <a:lstStyle/>
          <a:p>
            <a:r>
              <a:rPr lang="en-US" altLang="en-US" sz="1800" dirty="0" smtClean="0">
                <a:solidFill>
                  <a:srgbClr val="053E87"/>
                </a:solidFill>
              </a:rPr>
              <a:t>Employee’s immediate supervisor will initiate the eligibility review at the time of separation.  Human Resources will incorporate this within the current termination processes.</a:t>
            </a:r>
          </a:p>
          <a:p>
            <a:pPr marL="0" indent="0">
              <a:buNone/>
            </a:pPr>
            <a:endParaRPr lang="en-US" altLang="en-US" sz="1800" dirty="0" smtClean="0">
              <a:solidFill>
                <a:srgbClr val="053E87"/>
              </a:solidFill>
            </a:endParaRPr>
          </a:p>
          <a:p>
            <a:r>
              <a:rPr lang="en-US" altLang="en-US" sz="1800" dirty="0" smtClean="0">
                <a:solidFill>
                  <a:srgbClr val="053E87"/>
                </a:solidFill>
              </a:rPr>
              <a:t>Conditional designations must be approved by the college or division’s highest level administrator (such as dean or vice president) and the institutions CHRO or respective designee(s).</a:t>
            </a:r>
          </a:p>
          <a:p>
            <a:endParaRPr lang="en-US" altLang="en-US" sz="1800" dirty="0">
              <a:solidFill>
                <a:srgbClr val="053E87"/>
              </a:solidFill>
            </a:endParaRPr>
          </a:p>
          <a:p>
            <a:r>
              <a:rPr lang="en-US" altLang="en-US" sz="1800" dirty="0" smtClean="0">
                <a:solidFill>
                  <a:srgbClr val="053E87"/>
                </a:solidFill>
              </a:rPr>
              <a:t>Ineligible for rehire designations must also be approved by the institution’s president or designee(s), and must be submitted to the University System Office Human Resources Department for approval.</a:t>
            </a:r>
          </a:p>
          <a:p>
            <a:pPr marL="0" indent="0">
              <a:buNone/>
            </a:pPr>
            <a:endParaRPr lang="en-US" altLang="en-US" sz="1800" dirty="0">
              <a:solidFill>
                <a:srgbClr val="053E87"/>
              </a:solidFill>
            </a:endParaRPr>
          </a:p>
          <a:p>
            <a:pPr marL="0" indent="0">
              <a:buNone/>
            </a:pPr>
            <a:endParaRPr lang="en-US" altLang="en-US" sz="1900" dirty="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2531171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Eligibility Change Request</a:t>
            </a:r>
            <a:endParaRPr lang="en-US" dirty="0"/>
          </a:p>
        </p:txBody>
      </p:sp>
      <p:sp>
        <p:nvSpPr>
          <p:cNvPr id="3" name="Content Placeholder 2"/>
          <p:cNvSpPr>
            <a:spLocks noGrp="1"/>
          </p:cNvSpPr>
          <p:nvPr>
            <p:ph idx="1"/>
          </p:nvPr>
        </p:nvSpPr>
        <p:spPr>
          <a:xfrm>
            <a:off x="457200" y="1009546"/>
            <a:ext cx="8229600" cy="4632395"/>
          </a:xfrm>
        </p:spPr>
        <p:txBody>
          <a:bodyPr/>
          <a:lstStyle/>
          <a:p>
            <a:r>
              <a:rPr lang="en-US" altLang="en-US" sz="1800" dirty="0" smtClean="0">
                <a:solidFill>
                  <a:srgbClr val="053E87"/>
                </a:solidFill>
              </a:rPr>
              <a:t>After the requisite period of time has passed since the conditional or ineligible for rehire designation, a former employee may submit a letter to the University System Office HR Department requesting removal of the designation.</a:t>
            </a:r>
          </a:p>
          <a:p>
            <a:pPr marL="0" indent="0">
              <a:buNone/>
            </a:pPr>
            <a:endParaRPr lang="en-US" altLang="en-US" sz="1800" dirty="0" smtClean="0">
              <a:solidFill>
                <a:srgbClr val="053E87"/>
              </a:solidFill>
            </a:endParaRPr>
          </a:p>
          <a:p>
            <a:r>
              <a:rPr lang="en-US" altLang="en-US" sz="1800" dirty="0" smtClean="0">
                <a:solidFill>
                  <a:srgbClr val="053E87"/>
                </a:solidFill>
              </a:rPr>
              <a:t>The request will be reviewed and the former institution will be consulted regarding the request.</a:t>
            </a:r>
          </a:p>
          <a:p>
            <a:endParaRPr lang="en-US" altLang="en-US" sz="1800" dirty="0">
              <a:solidFill>
                <a:srgbClr val="053E87"/>
              </a:solidFill>
            </a:endParaRPr>
          </a:p>
          <a:p>
            <a:r>
              <a:rPr lang="en-US" sz="1800" dirty="0">
                <a:solidFill>
                  <a:srgbClr val="053E87"/>
                </a:solidFill>
              </a:rPr>
              <a:t>The System Office HR department will also be responsible for responding to the former employee within ten (10) business days of the request. Should the request be granted, the System Office HR department will submit the designation change through the appropriate protocols (including system updates). </a:t>
            </a:r>
            <a:endParaRPr lang="en-US" sz="1800" dirty="0" smtClean="0">
              <a:solidFill>
                <a:srgbClr val="053E87"/>
              </a:solidFill>
            </a:endParaRPr>
          </a:p>
          <a:p>
            <a:endParaRPr lang="en-US" sz="1800" dirty="0">
              <a:solidFill>
                <a:srgbClr val="053E87"/>
              </a:solidFill>
            </a:endParaRPr>
          </a:p>
          <a:p>
            <a:r>
              <a:rPr lang="en-US" sz="1800" dirty="0" smtClean="0">
                <a:solidFill>
                  <a:srgbClr val="053E87"/>
                </a:solidFill>
              </a:rPr>
              <a:t>This </a:t>
            </a:r>
            <a:r>
              <a:rPr lang="en-US" sz="1800" dirty="0">
                <a:solidFill>
                  <a:srgbClr val="053E87"/>
                </a:solidFill>
              </a:rPr>
              <a:t>decision may be appealed through the established institutional and USG procedures.</a:t>
            </a:r>
            <a:endParaRPr lang="en-US" altLang="en-US" sz="1800" dirty="0">
              <a:solidFill>
                <a:srgbClr val="053E87"/>
              </a:solidFill>
            </a:endParaRPr>
          </a:p>
          <a:p>
            <a:pPr marL="0" indent="0">
              <a:buNone/>
            </a:pPr>
            <a:endParaRPr lang="en-US" altLang="en-US" sz="1900" dirty="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2993565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Eligibility verification</a:t>
            </a:r>
            <a:endParaRPr lang="en-US" dirty="0"/>
          </a:p>
        </p:txBody>
      </p:sp>
      <p:sp>
        <p:nvSpPr>
          <p:cNvPr id="3" name="Content Placeholder 2"/>
          <p:cNvSpPr>
            <a:spLocks noGrp="1"/>
          </p:cNvSpPr>
          <p:nvPr>
            <p:ph idx="1"/>
          </p:nvPr>
        </p:nvSpPr>
        <p:spPr>
          <a:xfrm>
            <a:off x="457200" y="1009546"/>
            <a:ext cx="8229600" cy="4632395"/>
          </a:xfrm>
        </p:spPr>
        <p:txBody>
          <a:bodyPr/>
          <a:lstStyle/>
          <a:p>
            <a:r>
              <a:rPr lang="en-US" altLang="en-US" sz="1600" dirty="0" smtClean="0">
                <a:solidFill>
                  <a:srgbClr val="053E87"/>
                </a:solidFill>
              </a:rPr>
              <a:t>As part of the recruitment process, each institution is required to include a prior USG employment question on their employment application.</a:t>
            </a:r>
          </a:p>
          <a:p>
            <a:pPr marL="0" indent="0">
              <a:buNone/>
            </a:pPr>
            <a:endParaRPr lang="en-US" altLang="en-US" sz="1600" dirty="0" smtClean="0">
              <a:solidFill>
                <a:srgbClr val="053E87"/>
              </a:solidFill>
            </a:endParaRPr>
          </a:p>
          <a:p>
            <a:r>
              <a:rPr lang="en-US" altLang="en-US" sz="1600" dirty="0" smtClean="0">
                <a:solidFill>
                  <a:srgbClr val="053E87"/>
                </a:solidFill>
              </a:rPr>
              <a:t>If the applicant answer’s yes:</a:t>
            </a:r>
          </a:p>
          <a:p>
            <a:pPr lvl="1"/>
            <a:r>
              <a:rPr lang="en-US" sz="1600" dirty="0">
                <a:solidFill>
                  <a:srgbClr val="053E87"/>
                </a:solidFill>
              </a:rPr>
              <a:t>The institution is required to confirm the rehire eligibility designation before considering the </a:t>
            </a:r>
            <a:r>
              <a:rPr lang="en-US" sz="1600" dirty="0" smtClean="0">
                <a:solidFill>
                  <a:srgbClr val="053E87"/>
                </a:solidFill>
              </a:rPr>
              <a:t>applicant.</a:t>
            </a:r>
          </a:p>
          <a:p>
            <a:pPr lvl="1"/>
            <a:r>
              <a:rPr lang="en-US" sz="1600" dirty="0" smtClean="0">
                <a:solidFill>
                  <a:srgbClr val="053E87"/>
                </a:solidFill>
              </a:rPr>
              <a:t>For </a:t>
            </a:r>
            <a:r>
              <a:rPr lang="en-US" sz="1600" dirty="0">
                <a:solidFill>
                  <a:srgbClr val="053E87"/>
                </a:solidFill>
              </a:rPr>
              <a:t>applicants deemed “eligible for rehire,” the hiring institution must also conduct reference checks, including at least one reference from the former USG institution.</a:t>
            </a:r>
            <a:endParaRPr lang="en-US" altLang="en-US" sz="1600" dirty="0" smtClean="0">
              <a:solidFill>
                <a:srgbClr val="053E87"/>
              </a:solidFill>
            </a:endParaRPr>
          </a:p>
          <a:p>
            <a:endParaRPr lang="en-US" altLang="en-US" sz="1600" dirty="0">
              <a:solidFill>
                <a:srgbClr val="053E87"/>
              </a:solidFill>
            </a:endParaRPr>
          </a:p>
          <a:p>
            <a:r>
              <a:rPr lang="en-US" sz="1600" dirty="0">
                <a:solidFill>
                  <a:srgbClr val="053E87"/>
                </a:solidFill>
              </a:rPr>
              <a:t>If the applicant’s designation status is ineligible for rehire or conditional, the hiring institution must notify the applicant and direct them to the System Office Human Resources department to submit an eligibility designation change request</a:t>
            </a:r>
            <a:r>
              <a:rPr lang="en-US" sz="1600" dirty="0" smtClean="0">
                <a:solidFill>
                  <a:srgbClr val="053E87"/>
                </a:solidFill>
              </a:rPr>
              <a:t>.</a:t>
            </a:r>
          </a:p>
          <a:p>
            <a:endParaRPr lang="en-US" altLang="en-US" sz="1600" dirty="0">
              <a:solidFill>
                <a:srgbClr val="053E87"/>
              </a:solidFill>
            </a:endParaRPr>
          </a:p>
          <a:p>
            <a:r>
              <a:rPr lang="en-US" sz="1600" dirty="0">
                <a:solidFill>
                  <a:srgbClr val="053E87"/>
                </a:solidFill>
              </a:rPr>
              <a:t>Under no circumstances will an institution consider an applicant designated ineligible for rehire or </a:t>
            </a:r>
            <a:r>
              <a:rPr lang="en-US" sz="1600" dirty="0" smtClean="0">
                <a:solidFill>
                  <a:srgbClr val="053E87"/>
                </a:solidFill>
              </a:rPr>
              <a:t>conditional.</a:t>
            </a:r>
            <a:endParaRPr lang="en-US" altLang="en-US" sz="1600" dirty="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1261571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241931"/>
            <a:ext cx="7772400" cy="1362075"/>
          </a:xfrm>
        </p:spPr>
        <p:txBody>
          <a:bodyPr/>
          <a:lstStyle/>
          <a:p>
            <a:pPr algn="ctr"/>
            <a:r>
              <a:rPr lang="en-US" dirty="0" smtClean="0"/>
              <a:t>Parental Leave Policy</a:t>
            </a:r>
            <a:endParaRPr lang="en-US" dirty="0"/>
          </a:p>
        </p:txBody>
      </p:sp>
    </p:spTree>
    <p:extLst>
      <p:ext uri="{BB962C8B-B14F-4D97-AF65-F5344CB8AC3E}">
        <p14:creationId xmlns:p14="http://schemas.microsoft.com/office/powerpoint/2010/main" val="3503174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Key Provisions</a:t>
            </a:r>
            <a:endParaRPr lang="en-US" dirty="0"/>
          </a:p>
        </p:txBody>
      </p:sp>
      <p:sp>
        <p:nvSpPr>
          <p:cNvPr id="3" name="Content Placeholder 2"/>
          <p:cNvSpPr>
            <a:spLocks noGrp="1"/>
          </p:cNvSpPr>
          <p:nvPr>
            <p:ph idx="1"/>
          </p:nvPr>
        </p:nvSpPr>
        <p:spPr>
          <a:xfrm>
            <a:off x="457200" y="873974"/>
            <a:ext cx="8229600" cy="4632395"/>
          </a:xfrm>
        </p:spPr>
        <p:txBody>
          <a:bodyPr/>
          <a:lstStyle/>
          <a:p>
            <a:r>
              <a:rPr lang="en-US" altLang="en-US" sz="1800" dirty="0">
                <a:solidFill>
                  <a:srgbClr val="053E87"/>
                </a:solidFill>
              </a:rPr>
              <a:t>In accordance with the state </a:t>
            </a:r>
            <a:r>
              <a:rPr lang="en-US" altLang="en-US" sz="1800" dirty="0" smtClean="0">
                <a:solidFill>
                  <a:srgbClr val="053E87"/>
                </a:solidFill>
              </a:rPr>
              <a:t>law enacted in May 2021, </a:t>
            </a:r>
            <a:r>
              <a:rPr lang="en-US" altLang="en-US" sz="1800" dirty="0">
                <a:solidFill>
                  <a:srgbClr val="053E87"/>
                </a:solidFill>
              </a:rPr>
              <a:t>USG policy provides eligible employees up to a maximum of 120 hours of paid leave for care and bonding with a newborn or a newly adopted or newly placed foster child of an eligible employee</a:t>
            </a:r>
            <a:r>
              <a:rPr lang="en-US" altLang="en-US" sz="1800" dirty="0" smtClean="0">
                <a:solidFill>
                  <a:srgbClr val="053E87"/>
                </a:solidFill>
              </a:rPr>
              <a:t>.</a:t>
            </a:r>
          </a:p>
          <a:p>
            <a:pPr marL="0" indent="0">
              <a:buNone/>
            </a:pPr>
            <a:endParaRPr lang="en-US" altLang="en-US" sz="1800" dirty="0" smtClean="0">
              <a:solidFill>
                <a:srgbClr val="053E87"/>
              </a:solidFill>
            </a:endParaRPr>
          </a:p>
          <a:p>
            <a:r>
              <a:rPr lang="en-US" altLang="en-US" sz="1800" b="1" dirty="0" smtClean="0">
                <a:solidFill>
                  <a:srgbClr val="053E87"/>
                </a:solidFill>
              </a:rPr>
              <a:t>Employee </a:t>
            </a:r>
            <a:r>
              <a:rPr lang="en-US" altLang="en-US" sz="1800" b="1" dirty="0">
                <a:solidFill>
                  <a:srgbClr val="053E87"/>
                </a:solidFill>
              </a:rPr>
              <a:t>Eligibility:  </a:t>
            </a:r>
            <a:r>
              <a:rPr lang="en-US" altLang="en-US" sz="1800" dirty="0">
                <a:solidFill>
                  <a:srgbClr val="053E87"/>
                </a:solidFill>
              </a:rPr>
              <a:t>Full time regular employees and part time and/or temporary employees who are employed by the university system for a minimum of six (6) continuous months and have worked a minimum of 700 hours within the six months period are eligible for paid parental leave and may request such leave for a qualifying event as defined below</a:t>
            </a:r>
            <a:r>
              <a:rPr lang="en-US" altLang="en-US" sz="1800" dirty="0" smtClean="0">
                <a:solidFill>
                  <a:srgbClr val="053E87"/>
                </a:solidFill>
              </a:rPr>
              <a:t>.</a:t>
            </a:r>
          </a:p>
          <a:p>
            <a:endParaRPr lang="en-US" altLang="en-US" sz="1800" dirty="0">
              <a:solidFill>
                <a:srgbClr val="053E87"/>
              </a:solidFill>
            </a:endParaRPr>
          </a:p>
          <a:p>
            <a:r>
              <a:rPr lang="en-US" altLang="en-US" sz="1800" b="1" dirty="0">
                <a:solidFill>
                  <a:srgbClr val="053E87"/>
                </a:solidFill>
              </a:rPr>
              <a:t>Qualifying Event:  </a:t>
            </a:r>
            <a:r>
              <a:rPr lang="en-US" altLang="en-US" sz="1800" dirty="0">
                <a:solidFill>
                  <a:srgbClr val="053E87"/>
                </a:solidFill>
              </a:rPr>
              <a:t>The birth of a child of an eligible employee; the placement of a minor child for adoption with an eligible employee; and the placement of a minor child for foster care with an eligible employee</a:t>
            </a:r>
            <a:r>
              <a:rPr lang="en-US" altLang="en-US" sz="1800" dirty="0" smtClean="0">
                <a:solidFill>
                  <a:srgbClr val="053E87"/>
                </a:solidFill>
              </a:rPr>
              <a:t>.</a:t>
            </a:r>
          </a:p>
          <a:p>
            <a:endParaRPr lang="en-US" altLang="en-US" sz="1800" dirty="0">
              <a:solidFill>
                <a:srgbClr val="053E87"/>
              </a:solidFill>
            </a:endParaRPr>
          </a:p>
          <a:p>
            <a:r>
              <a:rPr lang="en-US" altLang="en-US" sz="1800" dirty="0" smtClean="0">
                <a:solidFill>
                  <a:srgbClr val="053E87"/>
                </a:solidFill>
              </a:rPr>
              <a:t>Employee must provide notice for leave at least 30 days prior to the proposed leave date or as soon as possible.  Must complete required forms.</a:t>
            </a:r>
            <a:endParaRPr lang="en-US" altLang="en-US" sz="1800" dirty="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2988683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Key Provisions</a:t>
            </a:r>
            <a:endParaRPr lang="en-US" dirty="0"/>
          </a:p>
        </p:txBody>
      </p:sp>
      <p:sp>
        <p:nvSpPr>
          <p:cNvPr id="3" name="Content Placeholder 2"/>
          <p:cNvSpPr>
            <a:spLocks noGrp="1"/>
          </p:cNvSpPr>
          <p:nvPr>
            <p:ph idx="1"/>
          </p:nvPr>
        </p:nvSpPr>
        <p:spPr>
          <a:xfrm>
            <a:off x="457200" y="1009546"/>
            <a:ext cx="8229600" cy="4632395"/>
          </a:xfrm>
        </p:spPr>
        <p:txBody>
          <a:bodyPr/>
          <a:lstStyle/>
          <a:p>
            <a:r>
              <a:rPr lang="en-US" altLang="en-US" sz="1800" b="1" dirty="0">
                <a:solidFill>
                  <a:srgbClr val="053E87"/>
                </a:solidFill>
              </a:rPr>
              <a:t>Leave Type, Amount, Timing and </a:t>
            </a:r>
            <a:r>
              <a:rPr lang="en-US" altLang="en-US" sz="1800" b="1" dirty="0" smtClean="0">
                <a:solidFill>
                  <a:srgbClr val="053E87"/>
                </a:solidFill>
              </a:rPr>
              <a:t>Expiration: </a:t>
            </a:r>
          </a:p>
          <a:p>
            <a:pPr lvl="1"/>
            <a:r>
              <a:rPr lang="en-US" altLang="en-US" sz="1800" dirty="0" smtClean="0">
                <a:solidFill>
                  <a:srgbClr val="053E87"/>
                </a:solidFill>
              </a:rPr>
              <a:t>Parental </a:t>
            </a:r>
            <a:r>
              <a:rPr lang="en-US" altLang="en-US" sz="1800" dirty="0">
                <a:solidFill>
                  <a:srgbClr val="053E87"/>
                </a:solidFill>
              </a:rPr>
              <a:t>leave is paid leave. </a:t>
            </a:r>
            <a:endParaRPr lang="en-US" altLang="en-US" sz="1800" dirty="0" smtClean="0">
              <a:solidFill>
                <a:srgbClr val="053E87"/>
              </a:solidFill>
            </a:endParaRPr>
          </a:p>
          <a:p>
            <a:pPr lvl="1"/>
            <a:r>
              <a:rPr lang="en-US" altLang="en-US" sz="1800" dirty="0" smtClean="0">
                <a:solidFill>
                  <a:srgbClr val="053E87"/>
                </a:solidFill>
              </a:rPr>
              <a:t>The </a:t>
            </a:r>
            <a:r>
              <a:rPr lang="en-US" altLang="en-US" sz="1800" dirty="0">
                <a:solidFill>
                  <a:srgbClr val="053E87"/>
                </a:solidFill>
              </a:rPr>
              <a:t>maximum amount of parental leave that may be taken by an eligible employee during any rolling 12-month period is 120 hours, regardless of the number of qualifying life events that occur within such period and regardless of transfers between USG institutions. </a:t>
            </a:r>
            <a:endParaRPr lang="en-US" altLang="en-US" sz="1800" dirty="0" smtClean="0">
              <a:solidFill>
                <a:srgbClr val="053E87"/>
              </a:solidFill>
            </a:endParaRPr>
          </a:p>
          <a:p>
            <a:pPr lvl="1"/>
            <a:r>
              <a:rPr lang="en-US" altLang="en-US" sz="1800" dirty="0" smtClean="0">
                <a:solidFill>
                  <a:srgbClr val="053E87"/>
                </a:solidFill>
              </a:rPr>
              <a:t>No </a:t>
            </a:r>
            <a:r>
              <a:rPr lang="en-US" altLang="en-US" sz="1800" dirty="0">
                <a:solidFill>
                  <a:srgbClr val="053E87"/>
                </a:solidFill>
              </a:rPr>
              <a:t>portion of any such leave that remains 12 months after the qualifying life event shall carry over for future use. </a:t>
            </a:r>
            <a:endParaRPr lang="en-US" altLang="en-US" sz="1800" dirty="0" smtClean="0">
              <a:solidFill>
                <a:srgbClr val="053E87"/>
              </a:solidFill>
            </a:endParaRPr>
          </a:p>
          <a:p>
            <a:pPr lvl="1"/>
            <a:r>
              <a:rPr lang="en-US" altLang="en-US" sz="1800" dirty="0" smtClean="0">
                <a:solidFill>
                  <a:srgbClr val="053E87"/>
                </a:solidFill>
              </a:rPr>
              <a:t>Unused </a:t>
            </a:r>
            <a:r>
              <a:rPr lang="en-US" altLang="en-US" sz="1800" dirty="0">
                <a:solidFill>
                  <a:srgbClr val="053E87"/>
                </a:solidFill>
              </a:rPr>
              <a:t>paid parental leave has no cash value at the time of the eligible employee's separation from the institution</a:t>
            </a:r>
            <a:r>
              <a:rPr lang="en-US" altLang="en-US" sz="1800" dirty="0" smtClean="0">
                <a:solidFill>
                  <a:srgbClr val="053E87"/>
                </a:solidFill>
              </a:rPr>
              <a:t>.</a:t>
            </a:r>
          </a:p>
          <a:p>
            <a:pPr lvl="1"/>
            <a:endParaRPr lang="en-US" altLang="en-US" sz="1800" dirty="0">
              <a:solidFill>
                <a:srgbClr val="053E87"/>
              </a:solidFill>
            </a:endParaRPr>
          </a:p>
          <a:p>
            <a:r>
              <a:rPr lang="en-US" altLang="en-US" sz="1800" b="1" dirty="0" smtClean="0">
                <a:solidFill>
                  <a:srgbClr val="053E87"/>
                </a:solidFill>
              </a:rPr>
              <a:t>Leave </a:t>
            </a:r>
            <a:r>
              <a:rPr lang="en-US" altLang="en-US" sz="1800" b="1" dirty="0">
                <a:solidFill>
                  <a:srgbClr val="053E87"/>
                </a:solidFill>
              </a:rPr>
              <a:t>Usage:  </a:t>
            </a:r>
            <a:r>
              <a:rPr lang="en-US" altLang="en-US" sz="1800" dirty="0">
                <a:solidFill>
                  <a:srgbClr val="053E87"/>
                </a:solidFill>
              </a:rPr>
              <a:t>Leave may be requested continuously or intermittently as </a:t>
            </a:r>
            <a:r>
              <a:rPr lang="en-US" altLang="en-US" sz="1800" dirty="0" smtClean="0">
                <a:solidFill>
                  <a:srgbClr val="053E87"/>
                </a:solidFill>
              </a:rPr>
              <a:t>needed.  Employee may not concurrently use with other leave such as vacation, sick leave, holidays, or other Paid Time Off (PTO).</a:t>
            </a:r>
          </a:p>
          <a:p>
            <a:endParaRPr lang="en-US" altLang="en-US" sz="1800" dirty="0">
              <a:solidFill>
                <a:srgbClr val="053E87"/>
              </a:solidFill>
            </a:endParaRPr>
          </a:p>
          <a:p>
            <a:r>
              <a:rPr lang="en-US" altLang="en-US" sz="1800" b="1" dirty="0" smtClean="0">
                <a:solidFill>
                  <a:srgbClr val="053E87"/>
                </a:solidFill>
              </a:rPr>
              <a:t>FMLA:  </a:t>
            </a:r>
            <a:r>
              <a:rPr lang="en-US" altLang="en-US" sz="1800" dirty="0" smtClean="0">
                <a:solidFill>
                  <a:srgbClr val="053E87"/>
                </a:solidFill>
              </a:rPr>
              <a:t>Paid parental leave will run concurrently with unpaid leave under Family and Medical Leave Act (FMLA).</a:t>
            </a:r>
            <a:endParaRPr lang="en-US" altLang="en-US" sz="1800" b="1" dirty="0" smtClean="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14863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Open Enrollment </a:t>
            </a:r>
            <a:r>
              <a:rPr lang="en-US" dirty="0" smtClean="0"/>
              <a:t>Dates</a:t>
            </a:r>
            <a:endParaRPr lang="en-US" dirty="0"/>
          </a:p>
        </p:txBody>
      </p:sp>
      <p:sp>
        <p:nvSpPr>
          <p:cNvPr id="3" name="Content Placeholder 2"/>
          <p:cNvSpPr>
            <a:spLocks noGrp="1"/>
          </p:cNvSpPr>
          <p:nvPr>
            <p:ph idx="1"/>
          </p:nvPr>
        </p:nvSpPr>
        <p:spPr>
          <a:xfrm>
            <a:off x="419493" y="924705"/>
            <a:ext cx="8229600" cy="4201110"/>
          </a:xfrm>
        </p:spPr>
        <p:txBody>
          <a:bodyPr/>
          <a:lstStyle/>
          <a:p>
            <a:pPr marL="457200" lvl="1" indent="0">
              <a:buNone/>
            </a:pPr>
            <a:endParaRPr lang="en-US" sz="2000" dirty="0">
              <a:solidFill>
                <a:srgbClr val="053E87"/>
              </a:solidFill>
            </a:endParaRPr>
          </a:p>
          <a:p>
            <a:pPr marL="0" indent="0">
              <a:buNone/>
            </a:pPr>
            <a:endParaRPr lang="en-US" altLang="en-US" sz="2000" dirty="0">
              <a:solidFill>
                <a:srgbClr val="053E87"/>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5" y="1212980"/>
            <a:ext cx="9144000" cy="3757805"/>
          </a:xfrm>
          <a:prstGeom prst="rect">
            <a:avLst/>
          </a:prstGeom>
        </p:spPr>
      </p:pic>
    </p:spTree>
    <p:extLst>
      <p:ext uri="{BB962C8B-B14F-4D97-AF65-F5344CB8AC3E}">
        <p14:creationId xmlns:p14="http://schemas.microsoft.com/office/powerpoint/2010/main" val="333482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Spending Accounts update</a:t>
            </a:r>
            <a:endParaRPr lang="en-US" dirty="0"/>
          </a:p>
        </p:txBody>
      </p:sp>
      <p:sp>
        <p:nvSpPr>
          <p:cNvPr id="3" name="Content Placeholder 2"/>
          <p:cNvSpPr>
            <a:spLocks noGrp="1"/>
          </p:cNvSpPr>
          <p:nvPr>
            <p:ph idx="1"/>
          </p:nvPr>
        </p:nvSpPr>
        <p:spPr>
          <a:xfrm>
            <a:off x="419493" y="924705"/>
            <a:ext cx="8229600" cy="4201110"/>
          </a:xfrm>
        </p:spPr>
        <p:txBody>
          <a:bodyPr/>
          <a:lstStyle/>
          <a:p>
            <a:pPr lvl="1">
              <a:buFont typeface="Arial" panose="020B0604020202020204" pitchFamily="34" charset="0"/>
              <a:buChar char="•"/>
            </a:pPr>
            <a:r>
              <a:rPr lang="en-US" sz="2000" dirty="0" smtClean="0">
                <a:solidFill>
                  <a:srgbClr val="053E87"/>
                </a:solidFill>
              </a:rPr>
              <a:t>Effective </a:t>
            </a:r>
            <a:r>
              <a:rPr lang="en-US" sz="2000" dirty="0">
                <a:solidFill>
                  <a:srgbClr val="053E87"/>
                </a:solidFill>
              </a:rPr>
              <a:t>January 1, 2022, HSA Bank will replace </a:t>
            </a:r>
            <a:r>
              <a:rPr lang="en-US" sz="2000" dirty="0" err="1">
                <a:solidFill>
                  <a:srgbClr val="053E87"/>
                </a:solidFill>
              </a:rPr>
              <a:t>OptumBank</a:t>
            </a:r>
            <a:r>
              <a:rPr lang="en-US" sz="2000" dirty="0">
                <a:solidFill>
                  <a:srgbClr val="053E87"/>
                </a:solidFill>
              </a:rPr>
              <a:t> as the spending account provider for HSA, FSA, </a:t>
            </a:r>
            <a:r>
              <a:rPr lang="en-US" sz="2000" dirty="0" smtClean="0">
                <a:solidFill>
                  <a:srgbClr val="053E87"/>
                </a:solidFill>
              </a:rPr>
              <a:t>etc.</a:t>
            </a:r>
            <a:endParaRPr lang="en-US" sz="2000" dirty="0">
              <a:solidFill>
                <a:srgbClr val="053E87"/>
              </a:solidFill>
            </a:endParaRPr>
          </a:p>
          <a:p>
            <a:pPr lvl="1">
              <a:buFont typeface="Arial" panose="020B0604020202020204" pitchFamily="34" charset="0"/>
              <a:buChar char="•"/>
            </a:pPr>
            <a:r>
              <a:rPr lang="en-US" sz="2000" dirty="0" smtClean="0">
                <a:solidFill>
                  <a:srgbClr val="053E87"/>
                </a:solidFill>
              </a:rPr>
              <a:t>Contributions </a:t>
            </a:r>
            <a:r>
              <a:rPr lang="en-US" sz="2000" dirty="0">
                <a:solidFill>
                  <a:srgbClr val="053E87"/>
                </a:solidFill>
              </a:rPr>
              <a:t>beginning Jan. 1 will be remitted to HSA Bank.</a:t>
            </a:r>
          </a:p>
          <a:p>
            <a:pPr lvl="1">
              <a:buFont typeface="Arial" panose="020B0604020202020204" pitchFamily="34" charset="0"/>
              <a:buChar char="•"/>
            </a:pPr>
            <a:r>
              <a:rPr lang="en-US" sz="2000" dirty="0" smtClean="0">
                <a:solidFill>
                  <a:srgbClr val="053E87"/>
                </a:solidFill>
              </a:rPr>
              <a:t>Employees </a:t>
            </a:r>
            <a:r>
              <a:rPr lang="en-US" sz="2000" dirty="0">
                <a:solidFill>
                  <a:srgbClr val="053E87"/>
                </a:solidFill>
              </a:rPr>
              <a:t>with an HSA balance as of Dec. 31, 2021, will need to approve the transfer of funds to HSA Bank.</a:t>
            </a:r>
          </a:p>
          <a:p>
            <a:pPr lvl="1">
              <a:buFont typeface="Arial" panose="020B0604020202020204" pitchFamily="34" charset="0"/>
              <a:buChar char="•"/>
            </a:pPr>
            <a:r>
              <a:rPr lang="en-US" sz="2000" dirty="0" smtClean="0">
                <a:solidFill>
                  <a:srgbClr val="053E87"/>
                </a:solidFill>
              </a:rPr>
              <a:t>These </a:t>
            </a:r>
            <a:r>
              <a:rPr lang="en-US" sz="2000" dirty="0">
                <a:solidFill>
                  <a:srgbClr val="053E87"/>
                </a:solidFill>
              </a:rPr>
              <a:t>are individual accounts and employees must approve liquidation of investments and transfer of funds.</a:t>
            </a:r>
          </a:p>
          <a:p>
            <a:pPr lvl="1">
              <a:buFont typeface="Arial" panose="020B0604020202020204" pitchFamily="34" charset="0"/>
              <a:buChar char="•"/>
            </a:pPr>
            <a:r>
              <a:rPr lang="en-US" sz="2000" dirty="0" smtClean="0">
                <a:solidFill>
                  <a:srgbClr val="053E87"/>
                </a:solidFill>
              </a:rPr>
              <a:t>Employees </a:t>
            </a:r>
            <a:r>
              <a:rPr lang="en-US" sz="2000" dirty="0">
                <a:solidFill>
                  <a:srgbClr val="053E87"/>
                </a:solidFill>
              </a:rPr>
              <a:t>will receive a $50 credit once they approve the transfer, and the funds are moved to HSA Bank</a:t>
            </a:r>
            <a:r>
              <a:rPr lang="en-US" sz="2000" dirty="0" smtClean="0">
                <a:solidFill>
                  <a:srgbClr val="053E87"/>
                </a:solidFill>
              </a:rPr>
              <a:t>.</a:t>
            </a:r>
            <a:endParaRPr lang="en-US" sz="2000" dirty="0">
              <a:solidFill>
                <a:srgbClr val="053E87"/>
              </a:solidFill>
            </a:endParaRPr>
          </a:p>
          <a:p>
            <a:pPr lvl="1">
              <a:buFont typeface="Arial" panose="020B0604020202020204" pitchFamily="34" charset="0"/>
              <a:buChar char="•"/>
            </a:pPr>
            <a:r>
              <a:rPr lang="en-US" sz="2000" dirty="0">
                <a:solidFill>
                  <a:srgbClr val="053E87"/>
                </a:solidFill>
              </a:rPr>
              <a:t>More information will be provided during the OE Kickoff meetings</a:t>
            </a:r>
            <a:endParaRPr lang="en-US" altLang="en-US" sz="2000" dirty="0">
              <a:solidFill>
                <a:srgbClr val="053E87"/>
              </a:solidFill>
            </a:endParaRPr>
          </a:p>
        </p:txBody>
      </p:sp>
    </p:spTree>
    <p:extLst>
      <p:ext uri="{BB962C8B-B14F-4D97-AF65-F5344CB8AC3E}">
        <p14:creationId xmlns:p14="http://schemas.microsoft.com/office/powerpoint/2010/main" val="79912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Retirement </a:t>
            </a:r>
            <a:r>
              <a:rPr lang="en-US" dirty="0" err="1" smtClean="0"/>
              <a:t>upDates</a:t>
            </a:r>
            <a:endParaRPr lang="en-US" dirty="0"/>
          </a:p>
        </p:txBody>
      </p:sp>
      <p:sp>
        <p:nvSpPr>
          <p:cNvPr id="3" name="Content Placeholder 2"/>
          <p:cNvSpPr>
            <a:spLocks noGrp="1"/>
          </p:cNvSpPr>
          <p:nvPr>
            <p:ph idx="1"/>
          </p:nvPr>
        </p:nvSpPr>
        <p:spPr>
          <a:xfrm>
            <a:off x="419493" y="924705"/>
            <a:ext cx="8229600" cy="4201110"/>
          </a:xfrm>
        </p:spPr>
        <p:txBody>
          <a:bodyPr/>
          <a:lstStyle/>
          <a:p>
            <a:pPr marL="457200" lvl="1" indent="0">
              <a:buNone/>
            </a:pPr>
            <a:endParaRPr lang="en-US" sz="2000" dirty="0">
              <a:solidFill>
                <a:srgbClr val="053E87"/>
              </a:solidFill>
            </a:endParaRPr>
          </a:p>
          <a:p>
            <a:pPr marL="0" indent="0">
              <a:buNone/>
            </a:pPr>
            <a:endParaRPr lang="en-US" altLang="en-US" sz="2000" dirty="0">
              <a:solidFill>
                <a:srgbClr val="053E87"/>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 y="1360483"/>
            <a:ext cx="8882743" cy="1379011"/>
          </a:xfrm>
          <a:prstGeom prst="rect">
            <a:avLst/>
          </a:prstGeom>
        </p:spPr>
      </p:pic>
    </p:spTree>
    <p:extLst>
      <p:ext uri="{BB962C8B-B14F-4D97-AF65-F5344CB8AC3E}">
        <p14:creationId xmlns:p14="http://schemas.microsoft.com/office/powerpoint/2010/main" val="385359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241931"/>
            <a:ext cx="7772400" cy="1362075"/>
          </a:xfrm>
        </p:spPr>
        <p:txBody>
          <a:bodyPr/>
          <a:lstStyle/>
          <a:p>
            <a:pPr algn="ctr"/>
            <a:r>
              <a:rPr lang="en-US" dirty="0" smtClean="0"/>
              <a:t>Well-Being Program Update </a:t>
            </a:r>
            <a:endParaRPr lang="en-US" dirty="0"/>
          </a:p>
        </p:txBody>
      </p:sp>
    </p:spTree>
    <p:extLst>
      <p:ext uri="{BB962C8B-B14F-4D97-AF65-F5344CB8AC3E}">
        <p14:creationId xmlns:p14="http://schemas.microsoft.com/office/powerpoint/2010/main" val="4018385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Well-being vaccine credit</a:t>
            </a:r>
            <a:endParaRPr lang="en-US" dirty="0"/>
          </a:p>
        </p:txBody>
      </p:sp>
      <p:sp>
        <p:nvSpPr>
          <p:cNvPr id="3" name="Content Placeholder 2"/>
          <p:cNvSpPr>
            <a:spLocks noGrp="1"/>
          </p:cNvSpPr>
          <p:nvPr>
            <p:ph idx="1"/>
          </p:nvPr>
        </p:nvSpPr>
        <p:spPr>
          <a:xfrm>
            <a:off x="457200" y="956063"/>
            <a:ext cx="8229600" cy="4201110"/>
          </a:xfrm>
        </p:spPr>
        <p:txBody>
          <a:bodyPr/>
          <a:lstStyle/>
          <a:p>
            <a:r>
              <a:rPr lang="en-US" altLang="en-US" sz="2000" dirty="0">
                <a:solidFill>
                  <a:srgbClr val="053E87"/>
                </a:solidFill>
              </a:rPr>
              <a:t>To encourage eligible employees and their spouses to receive the vaccine and to reward those who have already received the vaccine, the 2021 &amp; 2022 USG Well-being program credit maximum is increasing from $100 to $200 effective August 30, 2021</a:t>
            </a:r>
            <a:r>
              <a:rPr lang="en-US" altLang="en-US" sz="2000" dirty="0" smtClean="0">
                <a:solidFill>
                  <a:srgbClr val="053E87"/>
                </a:solidFill>
              </a:rPr>
              <a:t>.</a:t>
            </a:r>
          </a:p>
          <a:p>
            <a:pPr marL="0" indent="0">
              <a:buNone/>
            </a:pPr>
            <a:endParaRPr lang="en-US" altLang="en-US" sz="2000" dirty="0">
              <a:solidFill>
                <a:srgbClr val="053E87"/>
              </a:solidFill>
            </a:endParaRPr>
          </a:p>
          <a:p>
            <a:r>
              <a:rPr lang="en-US" altLang="en-US" sz="2000" dirty="0">
                <a:solidFill>
                  <a:srgbClr val="053E87"/>
                </a:solidFill>
              </a:rPr>
              <a:t>To receive the credit, the employee/spouse must be eligible for the USG Well-being program (healthcare enrolled employees and their spouses) and registered on the USG Well-being platform</a:t>
            </a:r>
            <a:r>
              <a:rPr lang="en-US" altLang="en-US" sz="2000" dirty="0" smtClean="0">
                <a:solidFill>
                  <a:srgbClr val="053E87"/>
                </a:solidFill>
              </a:rPr>
              <a:t>.</a:t>
            </a:r>
          </a:p>
          <a:p>
            <a:pPr marL="0" indent="0">
              <a:buNone/>
            </a:pPr>
            <a:endParaRPr lang="en-US" altLang="en-US" sz="2000" dirty="0" smtClean="0">
              <a:solidFill>
                <a:srgbClr val="053E87"/>
              </a:solidFill>
            </a:endParaRPr>
          </a:p>
          <a:p>
            <a:r>
              <a:rPr lang="en-US" altLang="en-US" sz="2000" dirty="0">
                <a:solidFill>
                  <a:srgbClr val="053E87"/>
                </a:solidFill>
              </a:rPr>
              <a:t>If an employee/spouse is unable to receive the COVID-19 vaccine due to health concerns –there are additional ways to earn the $200 well-being credit.</a:t>
            </a:r>
            <a:endParaRPr lang="en-US" altLang="en-US" sz="2000" dirty="0">
              <a:solidFill>
                <a:srgbClr val="053E87"/>
              </a:solidFill>
            </a:endParaRPr>
          </a:p>
        </p:txBody>
      </p:sp>
    </p:spTree>
    <p:extLst>
      <p:ext uri="{BB962C8B-B14F-4D97-AF65-F5344CB8AC3E}">
        <p14:creationId xmlns:p14="http://schemas.microsoft.com/office/powerpoint/2010/main" val="183658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622048"/>
          </a:xfrm>
        </p:spPr>
        <p:txBody>
          <a:bodyPr/>
          <a:lstStyle/>
          <a:p>
            <a:r>
              <a:rPr lang="en-US" dirty="0" smtClean="0"/>
              <a:t>Well-being vaccine credit</a:t>
            </a:r>
            <a:endParaRPr lang="en-US" dirty="0"/>
          </a:p>
        </p:txBody>
      </p:sp>
      <p:sp>
        <p:nvSpPr>
          <p:cNvPr id="3" name="Content Placeholder 2"/>
          <p:cNvSpPr>
            <a:spLocks noGrp="1"/>
          </p:cNvSpPr>
          <p:nvPr>
            <p:ph idx="1"/>
          </p:nvPr>
        </p:nvSpPr>
        <p:spPr>
          <a:xfrm>
            <a:off x="457200" y="956063"/>
            <a:ext cx="8229600" cy="4201110"/>
          </a:xfrm>
        </p:spPr>
        <p:txBody>
          <a:bodyPr/>
          <a:lstStyle/>
          <a:p>
            <a:r>
              <a:rPr lang="en-US" altLang="en-US" sz="2000" dirty="0" smtClean="0">
                <a:solidFill>
                  <a:srgbClr val="053E87"/>
                </a:solidFill>
              </a:rPr>
              <a:t>If an employee/spouse has already been rewarded the $10 well-being credit for the COVID-19 vaccine in the 2021 earning period, they will receive the additional credit on their rewards page, bringing them to the max $200 well-being credit, before the end of September.</a:t>
            </a:r>
          </a:p>
          <a:p>
            <a:pPr marL="0" indent="0">
              <a:buNone/>
            </a:pPr>
            <a:endParaRPr lang="en-US" altLang="en-US" sz="2000" dirty="0" smtClean="0">
              <a:solidFill>
                <a:srgbClr val="053E87"/>
              </a:solidFill>
            </a:endParaRPr>
          </a:p>
          <a:p>
            <a:r>
              <a:rPr lang="en-US" altLang="en-US" sz="2000" dirty="0" smtClean="0">
                <a:solidFill>
                  <a:srgbClr val="053E87"/>
                </a:solidFill>
              </a:rPr>
              <a:t>Vaccines received after September and before December 2021 will count towards the 2022 earning period.</a:t>
            </a:r>
          </a:p>
          <a:p>
            <a:pPr marL="0" indent="0">
              <a:buNone/>
            </a:pPr>
            <a:endParaRPr lang="en-US" altLang="en-US" sz="2000" dirty="0" smtClean="0">
              <a:solidFill>
                <a:srgbClr val="053E87"/>
              </a:solidFill>
            </a:endParaRPr>
          </a:p>
          <a:p>
            <a:r>
              <a:rPr lang="en-US" altLang="en-US" sz="2000" dirty="0" smtClean="0">
                <a:solidFill>
                  <a:srgbClr val="053E87"/>
                </a:solidFill>
              </a:rPr>
              <a:t>Employees/spouses must complete their vaccine and attestation by December 31, 2021.</a:t>
            </a:r>
          </a:p>
          <a:p>
            <a:pPr marL="0" indent="0">
              <a:buNone/>
            </a:pPr>
            <a:endParaRPr lang="en-US" altLang="en-US" sz="2000" dirty="0" smtClean="0">
              <a:solidFill>
                <a:srgbClr val="053E87"/>
              </a:solidFill>
            </a:endParaRPr>
          </a:p>
          <a:p>
            <a:r>
              <a:rPr lang="en-US" altLang="en-US" sz="2000" dirty="0">
                <a:solidFill>
                  <a:srgbClr val="053E87"/>
                </a:solidFill>
              </a:rPr>
              <a:t>The requirement to complete the Health Assessment Survey to be eligible to earn the 2021 well-being credit is waived, however, completing it is still encouraged.</a:t>
            </a:r>
          </a:p>
          <a:p>
            <a:endParaRPr lang="en-US" altLang="en-US" sz="2000" dirty="0" smtClean="0">
              <a:solidFill>
                <a:srgbClr val="053E87"/>
              </a:solidFill>
            </a:endParaRPr>
          </a:p>
          <a:p>
            <a:endParaRPr lang="en-US" altLang="en-US" sz="2000" dirty="0">
              <a:solidFill>
                <a:srgbClr val="053E87"/>
              </a:solidFill>
            </a:endParaRPr>
          </a:p>
        </p:txBody>
      </p:sp>
    </p:spTree>
    <p:extLst>
      <p:ext uri="{BB962C8B-B14F-4D97-AF65-F5344CB8AC3E}">
        <p14:creationId xmlns:p14="http://schemas.microsoft.com/office/powerpoint/2010/main" val="595594242"/>
      </p:ext>
    </p:extLst>
  </p:cSld>
  <p:clrMapOvr>
    <a:masterClrMapping/>
  </p:clrMapOvr>
</p:sld>
</file>

<file path=ppt/theme/theme1.xml><?xml version="1.0" encoding="utf-8"?>
<a:theme xmlns:a="http://schemas.openxmlformats.org/drawingml/2006/main" name="1-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GreyGrid_ppt</Template>
  <TotalTime>1311</TotalTime>
  <Words>2319</Words>
  <Application>Microsoft Office PowerPoint</Application>
  <PresentationFormat>On-screen Show (4:3)</PresentationFormat>
  <Paragraphs>295</Paragraphs>
  <Slides>37</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37</vt:i4>
      </vt:variant>
    </vt:vector>
  </HeadingPairs>
  <TitlesOfParts>
    <vt:vector size="48" baseType="lpstr">
      <vt:lpstr>Arial</vt:lpstr>
      <vt:lpstr>Arial Black</vt:lpstr>
      <vt:lpstr>Calibri</vt:lpstr>
      <vt:lpstr>Century Gothic</vt:lpstr>
      <vt:lpstr>Franklin Gothic Book</vt:lpstr>
      <vt:lpstr>Geneva</vt:lpstr>
      <vt:lpstr>1-CSU-master</vt:lpstr>
      <vt:lpstr>2-CSU-master</vt:lpstr>
      <vt:lpstr>3-CSU-master</vt:lpstr>
      <vt:lpstr>4-CSU-master</vt:lpstr>
      <vt:lpstr>Crop</vt:lpstr>
      <vt:lpstr>Human Resources Updates</vt:lpstr>
      <vt:lpstr>Agenda</vt:lpstr>
      <vt:lpstr>Benefits and Open Enrollment Updates</vt:lpstr>
      <vt:lpstr>Open Enrollment Dates</vt:lpstr>
      <vt:lpstr>Spending Accounts update</vt:lpstr>
      <vt:lpstr>Retirement upDates</vt:lpstr>
      <vt:lpstr>Well-Being Program Update </vt:lpstr>
      <vt:lpstr>Well-being vaccine credit</vt:lpstr>
      <vt:lpstr>Well-being vaccine credit</vt:lpstr>
      <vt:lpstr>Well-being vaccine credit</vt:lpstr>
      <vt:lpstr>Mandatory Training Update </vt:lpstr>
      <vt:lpstr>Training Updates</vt:lpstr>
      <vt:lpstr>Cybersecurity Training</vt:lpstr>
      <vt:lpstr>Payroll Updates</vt:lpstr>
      <vt:lpstr>Payroll Updates</vt:lpstr>
      <vt:lpstr>Eperformance</vt:lpstr>
      <vt:lpstr>Eperformance Module</vt:lpstr>
      <vt:lpstr>PowerPoint Presentation</vt:lpstr>
      <vt:lpstr>Eperformance sections</vt:lpstr>
      <vt:lpstr>Behavior Anchored rating scale</vt:lpstr>
      <vt:lpstr>Implementation timeline</vt:lpstr>
      <vt:lpstr>Screenshot</vt:lpstr>
      <vt:lpstr>Critical vacancy process</vt:lpstr>
      <vt:lpstr>Critical vacancy Guidelines</vt:lpstr>
      <vt:lpstr>Critical vacancy Process</vt:lpstr>
      <vt:lpstr>Documents Required</vt:lpstr>
      <vt:lpstr>Quick Overview of the Hiring process</vt:lpstr>
      <vt:lpstr>Hiring Process Flow</vt:lpstr>
      <vt:lpstr>Eligibility for Rehire policy</vt:lpstr>
      <vt:lpstr>Policy Statement</vt:lpstr>
      <vt:lpstr>Definitions</vt:lpstr>
      <vt:lpstr>Process and Procedures</vt:lpstr>
      <vt:lpstr>Eligibility Change Request</vt:lpstr>
      <vt:lpstr>Eligibility verification</vt:lpstr>
      <vt:lpstr>Parental Leave Policy</vt:lpstr>
      <vt:lpstr>Key Provisions</vt:lpstr>
      <vt:lpstr>Key Provisions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Weathersby</dc:creator>
  <cp:lastModifiedBy>Rodney Byrd</cp:lastModifiedBy>
  <cp:revision>149</cp:revision>
  <dcterms:created xsi:type="dcterms:W3CDTF">2017-04-26T18:58:39Z</dcterms:created>
  <dcterms:modified xsi:type="dcterms:W3CDTF">2021-09-17T13:10:57Z</dcterms:modified>
</cp:coreProperties>
</file>