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58" r:id="rId3"/>
    <p:sldId id="259" r:id="rId4"/>
    <p:sldId id="261" r:id="rId5"/>
    <p:sldId id="266" r:id="rId6"/>
    <p:sldId id="267" r:id="rId7"/>
    <p:sldId id="263" r:id="rId8"/>
    <p:sldId id="264" r:id="rId9"/>
    <p:sldId id="265" r:id="rId1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26487331130571"/>
          <c:y val="7.8501927727128315E-2"/>
          <c:w val="0.43083465823225803"/>
          <c:h val="0.88486383933354706"/>
        </c:manualLayout>
      </c:layout>
      <c:pieChart>
        <c:varyColors val="1"/>
        <c:ser>
          <c:idx val="0"/>
          <c:order val="0"/>
          <c:tx>
            <c:strRef>
              <c:f>Sheet1!$B$1</c:f>
              <c:strCache>
                <c:ptCount val="1"/>
                <c:pt idx="0">
                  <c:v>Revenues</c:v>
                </c:pt>
              </c:strCache>
            </c:strRef>
          </c:tx>
          <c:explosion val="13"/>
          <c:dPt>
            <c:idx val="0"/>
            <c:bubble3D val="0"/>
            <c:explosion val="5"/>
          </c:dPt>
          <c:dPt>
            <c:idx val="1"/>
            <c:bubble3D val="0"/>
            <c:explosion val="4"/>
            <c:spPr>
              <a:solidFill>
                <a:schemeClr val="accent6">
                  <a:lumMod val="75000"/>
                </a:schemeClr>
              </a:solidFill>
            </c:spPr>
          </c:dPt>
          <c:cat>
            <c:strRef>
              <c:f>Sheet1!$A$2:$A$3</c:f>
              <c:strCache>
                <c:ptCount val="2"/>
                <c:pt idx="0">
                  <c:v>State Approp. 40.1%</c:v>
                </c:pt>
                <c:pt idx="1">
                  <c:v>Other 59.9%</c:v>
                </c:pt>
              </c:strCache>
            </c:strRef>
          </c:cat>
          <c:val>
            <c:numRef>
              <c:f>Sheet1!$B$2:$B$3</c:f>
              <c:numCache>
                <c:formatCode>General</c:formatCode>
                <c:ptCount val="2"/>
                <c:pt idx="0">
                  <c:v>23.2</c:v>
                </c:pt>
                <c:pt idx="1">
                  <c:v>34.6</c:v>
                </c:pt>
              </c:numCache>
            </c:numRef>
          </c:val>
        </c:ser>
        <c:dLbls>
          <c:showLegendKey val="0"/>
          <c:showVal val="0"/>
          <c:showCatName val="0"/>
          <c:showSerName val="0"/>
          <c:showPercent val="0"/>
          <c:showBubbleSize val="0"/>
          <c:showLeaderLines val="0"/>
        </c:dLbls>
        <c:firstSliceAng val="0"/>
      </c:pieChart>
    </c:plotArea>
    <c:legend>
      <c:legendPos val="r"/>
      <c:layout>
        <c:manualLayout>
          <c:xMode val="edge"/>
          <c:yMode val="edge"/>
          <c:x val="0.5339423662096946"/>
          <c:y val="0.21533923546951991"/>
          <c:w val="0.40470132962110555"/>
          <c:h val="0.5100284667357867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55A500A6-630E-4FD6-8D5B-F9DF58AF982B}" type="datetimeFigureOut">
              <a:rPr lang="en-US" smtClean="0"/>
              <a:pPr/>
              <a:t>2/14/2014</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8E84CDE1-95D8-4F01-AF4A-3452A29C84A5}" type="slidenum">
              <a:rPr lang="en-US" smtClean="0"/>
              <a:pPr/>
              <a:t>‹#›</a:t>
            </a:fld>
            <a:endParaRPr lang="en-US"/>
          </a:p>
        </p:txBody>
      </p:sp>
    </p:spTree>
    <p:extLst>
      <p:ext uri="{BB962C8B-B14F-4D97-AF65-F5344CB8AC3E}">
        <p14:creationId xmlns:p14="http://schemas.microsoft.com/office/powerpoint/2010/main" val="1192264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B22F6F14-F863-4BCC-896E-9B6AFDDAA258}" type="datetimeFigureOut">
              <a:rPr lang="en-US" smtClean="0"/>
              <a:pPr/>
              <a:t>2/14/2014</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2D4E4F25-E0B6-4914-974E-74CC2735C05F}" type="slidenum">
              <a:rPr lang="en-US" smtClean="0"/>
              <a:pPr/>
              <a:t>‹#›</a:t>
            </a:fld>
            <a:endParaRPr lang="en-US"/>
          </a:p>
        </p:txBody>
      </p:sp>
    </p:spTree>
    <p:extLst>
      <p:ext uri="{BB962C8B-B14F-4D97-AF65-F5344CB8AC3E}">
        <p14:creationId xmlns:p14="http://schemas.microsoft.com/office/powerpoint/2010/main" val="1792046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3</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4</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5</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6</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7</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8</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9</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938E63-A2F2-4897-A598-691B613070DD}"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285522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38E63-A2F2-4897-A598-691B613070DD}"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403451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38E63-A2F2-4897-A598-691B613070DD}"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327567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38E63-A2F2-4897-A598-691B613070DD}"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316543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938E63-A2F2-4897-A598-691B613070DD}"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135872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938E63-A2F2-4897-A598-691B613070DD}"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277731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938E63-A2F2-4897-A598-691B613070DD}" type="datetimeFigureOut">
              <a:rPr lang="en-US" smtClean="0"/>
              <a:pPr/>
              <a:t>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51324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938E63-A2F2-4897-A598-691B613070DD}" type="datetimeFigureOut">
              <a:rPr lang="en-US" smtClean="0"/>
              <a:pPr/>
              <a:t>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345071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38E63-A2F2-4897-A598-691B613070DD}" type="datetimeFigureOut">
              <a:rPr lang="en-US" smtClean="0"/>
              <a:pPr/>
              <a:t>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64831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38E63-A2F2-4897-A598-691B613070DD}"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208242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38E63-A2F2-4897-A598-691B613070DD}"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8A43D-248B-44DE-B1F8-00CBB816F4F2}" type="slidenum">
              <a:rPr lang="en-US" smtClean="0"/>
              <a:pPr/>
              <a:t>‹#›</a:t>
            </a:fld>
            <a:endParaRPr lang="en-US"/>
          </a:p>
        </p:txBody>
      </p:sp>
    </p:spTree>
    <p:extLst>
      <p:ext uri="{BB962C8B-B14F-4D97-AF65-F5344CB8AC3E}">
        <p14:creationId xmlns:p14="http://schemas.microsoft.com/office/powerpoint/2010/main" val="102664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38E63-A2F2-4897-A598-691B613070DD}" type="datetimeFigureOut">
              <a:rPr lang="en-US" smtClean="0"/>
              <a:pPr/>
              <a:t>2/14/2014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8A43D-248B-44DE-B1F8-00CBB816F4F2}" type="slidenum">
              <a:rPr lang="en-US" smtClean="0"/>
              <a:pPr/>
              <a:t>‹#›</a:t>
            </a:fld>
            <a:endParaRPr lang="en-US"/>
          </a:p>
        </p:txBody>
      </p:sp>
    </p:spTree>
    <p:extLst>
      <p:ext uri="{BB962C8B-B14F-4D97-AF65-F5344CB8AC3E}">
        <p14:creationId xmlns:p14="http://schemas.microsoft.com/office/powerpoint/2010/main" val="71916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oleObject" Target="../embeddings/oleObject1.bin"/><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notesSlide" Target="../notesSlides/notesSlide2.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package" Target="../embeddings/Microsoft_Word_Document2.docx"/><Relationship Id="rId5" Type="http://schemas.openxmlformats.org/officeDocument/2006/relationships/oleObject" Target="../embeddings/oleObject2.bin"/><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package" Target="../embeddings/Microsoft_Word_Document4.docx"/><Relationship Id="rId5" Type="http://schemas.openxmlformats.org/officeDocument/2006/relationships/oleObject" Target="../embeddings/oleObject3.bin"/><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package" Target="../embeddings/Microsoft_Word_Document5.docx"/><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e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package" Target="../embeddings/Microsoft_Word_Document6.docx"/><Relationship Id="rId5" Type="http://schemas.openxmlformats.org/officeDocument/2006/relationships/oleObject" Target="../embeddings/oleObject4.bin"/><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7.e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package" Target="../embeddings/Microsoft_Word_Document7.docx"/><Relationship Id="rId5" Type="http://schemas.openxmlformats.org/officeDocument/2006/relationships/oleObject" Target="../embeddings/oleObject5.bin"/><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package" Target="../embeddings/Microsoft_Word_Document8.docx"/><Relationship Id="rId5" Type="http://schemas.openxmlformats.org/officeDocument/2006/relationships/oleObject" Target="../embeddings/oleObject6.bin"/><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2929311683"/>
              </p:ext>
            </p:extLst>
          </p:nvPr>
        </p:nvGraphicFramePr>
        <p:xfrm>
          <a:off x="457200" y="2132013"/>
          <a:ext cx="7708900" cy="5529262"/>
        </p:xfrm>
        <a:graphic>
          <a:graphicData uri="http://schemas.openxmlformats.org/presentationml/2006/ole">
            <mc:AlternateContent xmlns:mc="http://schemas.openxmlformats.org/markup-compatibility/2006">
              <mc:Choice xmlns:v="urn:schemas-microsoft-com:vml" Requires="v">
                <p:oleObj spid="_x0000_s1038" name="Document" r:id="rId6" imgW="8236942" imgH="5928986" progId="Word.Document.12">
                  <p:embed/>
                </p:oleObj>
              </mc:Choice>
              <mc:Fallback>
                <p:oleObj name="Document" r:id="rId6" imgW="8236942" imgH="5928986" progId="Word.Document.12">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2132013"/>
                        <a:ext cx="7708900" cy="5529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1</a:t>
            </a:fld>
            <a:endParaRPr lang="en-US" dirty="0">
              <a:solidFill>
                <a:srgbClr val="000000"/>
              </a:solidFill>
            </a:endParaRPr>
          </a:p>
        </p:txBody>
      </p:sp>
    </p:spTree>
    <p:extLst>
      <p:ext uri="{BB962C8B-B14F-4D97-AF65-F5344CB8AC3E}">
        <p14:creationId xmlns:p14="http://schemas.microsoft.com/office/powerpoint/2010/main" val="991972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609600" y="381000"/>
            <a:ext cx="5562600" cy="457200"/>
          </a:xfrm>
        </p:spPr>
        <p:txBody>
          <a:bodyPr>
            <a:normAutofit fontScale="90000"/>
          </a:bodyPr>
          <a:lstStyle/>
          <a:p>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3916595292"/>
              </p:ext>
            </p:extLst>
          </p:nvPr>
        </p:nvGraphicFramePr>
        <p:xfrm>
          <a:off x="5377787" y="1536949"/>
          <a:ext cx="3556151" cy="1892051"/>
        </p:xfrm>
        <a:graphic>
          <a:graphicData uri="http://schemas.openxmlformats.org/presentationml/2006/ole">
            <mc:AlternateContent xmlns:mc="http://schemas.openxmlformats.org/markup-compatibility/2006">
              <mc:Choice xmlns:v="urn:schemas-microsoft-com:vml" Requires="v">
                <p:oleObj spid="_x0000_s2062" name="Document" r:id="rId6" imgW="8235289" imgH="5918849" progId="Word.Document.12">
                  <p:embed/>
                </p:oleObj>
              </mc:Choice>
              <mc:Fallback>
                <p:oleObj name="Document" r:id="rId6" imgW="8235289" imgH="5918849" progId="Word.Document.12">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77787" y="1536949"/>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2</a:t>
            </a:fld>
            <a:endParaRPr lang="en-US" dirty="0">
              <a:solidFill>
                <a:srgbClr val="000000"/>
              </a:solidFill>
            </a:endParaRPr>
          </a:p>
        </p:txBody>
      </p:sp>
      <p:sp>
        <p:nvSpPr>
          <p:cNvPr id="10" name="TextBox 9"/>
          <p:cNvSpPr txBox="1"/>
          <p:nvPr/>
        </p:nvSpPr>
        <p:spPr>
          <a:xfrm>
            <a:off x="228600" y="1219200"/>
            <a:ext cx="3572336" cy="677108"/>
          </a:xfrm>
          <a:prstGeom prst="rect">
            <a:avLst/>
          </a:prstGeom>
          <a:noFill/>
        </p:spPr>
        <p:txBody>
          <a:bodyPr wrap="square" rtlCol="0">
            <a:spAutoFit/>
          </a:bodyPr>
          <a:lstStyle/>
          <a:p>
            <a:pPr>
              <a:defRPr/>
            </a:pPr>
            <a:endParaRPr lang="en-US" kern="0" dirty="0" smtClean="0"/>
          </a:p>
          <a:p>
            <a:pPr>
              <a:defRPr/>
            </a:pPr>
            <a:r>
              <a:rPr lang="en-US" kern="0" dirty="0" smtClean="0"/>
              <a:t>State</a:t>
            </a:r>
            <a:r>
              <a:rPr lang="en-US" sz="2000" kern="0" dirty="0" smtClean="0"/>
              <a:t> </a:t>
            </a:r>
            <a:r>
              <a:rPr lang="en-US" kern="0" dirty="0"/>
              <a:t>Appropriations</a:t>
            </a:r>
          </a:p>
        </p:txBody>
      </p:sp>
      <p:sp>
        <p:nvSpPr>
          <p:cNvPr id="11" name="TextBox 10"/>
          <p:cNvSpPr txBox="1"/>
          <p:nvPr/>
        </p:nvSpPr>
        <p:spPr>
          <a:xfrm>
            <a:off x="6205795" y="1198395"/>
            <a:ext cx="3692979" cy="677108"/>
          </a:xfrm>
          <a:prstGeom prst="rect">
            <a:avLst/>
          </a:prstGeom>
          <a:noFill/>
        </p:spPr>
        <p:txBody>
          <a:bodyPr wrap="square" rtlCol="0">
            <a:spAutoFit/>
          </a:bodyPr>
          <a:lstStyle/>
          <a:p>
            <a:pPr>
              <a:defRPr/>
            </a:pPr>
            <a:endParaRPr lang="en-US" kern="0" dirty="0" smtClean="0">
              <a:solidFill>
                <a:sysClr val="windowText" lastClr="000000"/>
              </a:solidFill>
            </a:endParaRPr>
          </a:p>
          <a:p>
            <a:pPr>
              <a:defRPr/>
            </a:pPr>
            <a:r>
              <a:rPr lang="en-US" kern="0" dirty="0" smtClean="0">
                <a:solidFill>
                  <a:sysClr val="windowText" lastClr="000000"/>
                </a:solidFill>
              </a:rPr>
              <a:t>Tuition</a:t>
            </a:r>
            <a:r>
              <a:rPr lang="en-US" sz="2000" kern="0" dirty="0" smtClean="0">
                <a:solidFill>
                  <a:sysClr val="windowText" lastClr="000000"/>
                </a:solidFill>
              </a:rPr>
              <a:t> </a:t>
            </a:r>
            <a:r>
              <a:rPr lang="en-US" sz="2000" kern="0" dirty="0">
                <a:solidFill>
                  <a:sysClr val="windowText" lastClr="000000"/>
                </a:solidFill>
              </a:rPr>
              <a:t>&amp; Fees</a:t>
            </a:r>
          </a:p>
        </p:txBody>
      </p:sp>
      <p:sp>
        <p:nvSpPr>
          <p:cNvPr id="12" name="TextBox 11"/>
          <p:cNvSpPr txBox="1"/>
          <p:nvPr/>
        </p:nvSpPr>
        <p:spPr>
          <a:xfrm>
            <a:off x="6205795" y="1598505"/>
            <a:ext cx="3398417" cy="646331"/>
          </a:xfrm>
          <a:prstGeom prst="rect">
            <a:avLst/>
          </a:prstGeom>
          <a:noFill/>
        </p:spPr>
        <p:txBody>
          <a:bodyPr wrap="square" rtlCol="0">
            <a:spAutoFit/>
          </a:bodyPr>
          <a:lstStyle/>
          <a:p>
            <a:pPr>
              <a:defRPr/>
            </a:pPr>
            <a:endParaRPr lang="en-US" kern="0" dirty="0" smtClean="0">
              <a:solidFill>
                <a:sysClr val="windowText" lastClr="000000"/>
              </a:solidFill>
            </a:endParaRPr>
          </a:p>
          <a:p>
            <a:pPr>
              <a:defRPr/>
            </a:pPr>
            <a:r>
              <a:rPr lang="en-US" kern="0" dirty="0" smtClean="0">
                <a:solidFill>
                  <a:sysClr val="windowText" lastClr="000000"/>
                </a:solidFill>
              </a:rPr>
              <a:t>Auxiliary </a:t>
            </a:r>
            <a:r>
              <a:rPr lang="en-US" kern="0" dirty="0">
                <a:solidFill>
                  <a:sysClr val="windowText" lastClr="000000"/>
                </a:solidFill>
              </a:rPr>
              <a:t>Enterprises</a:t>
            </a:r>
          </a:p>
        </p:txBody>
      </p:sp>
      <p:sp>
        <p:nvSpPr>
          <p:cNvPr id="13" name="TextBox 12"/>
          <p:cNvSpPr txBox="1"/>
          <p:nvPr/>
        </p:nvSpPr>
        <p:spPr>
          <a:xfrm>
            <a:off x="253632" y="1566825"/>
            <a:ext cx="2489568" cy="1231106"/>
          </a:xfrm>
          <a:prstGeom prst="rect">
            <a:avLst/>
          </a:prstGeom>
          <a:noFill/>
        </p:spPr>
        <p:txBody>
          <a:bodyPr wrap="square" rtlCol="0">
            <a:spAutoFit/>
          </a:bodyPr>
          <a:lstStyle/>
          <a:p>
            <a:pPr>
              <a:defRPr/>
            </a:pPr>
            <a:endParaRPr lang="en-US" kern="0" dirty="0" smtClean="0">
              <a:solidFill>
                <a:sysClr val="windowText" lastClr="000000"/>
              </a:solidFill>
            </a:endParaRPr>
          </a:p>
          <a:p>
            <a:pPr>
              <a:defRPr/>
            </a:pPr>
            <a:r>
              <a:rPr lang="en-US" kern="0" dirty="0" smtClean="0">
                <a:solidFill>
                  <a:sysClr val="windowText" lastClr="000000"/>
                </a:solidFill>
              </a:rPr>
              <a:t>Major </a:t>
            </a:r>
            <a:r>
              <a:rPr lang="en-US" kern="0" dirty="0">
                <a:solidFill>
                  <a:sysClr val="windowText" lastClr="000000"/>
                </a:solidFill>
              </a:rPr>
              <a:t>Repair &amp; Renovation (MRR)</a:t>
            </a:r>
          </a:p>
          <a:p>
            <a:pPr>
              <a:defRPr/>
            </a:pPr>
            <a:endParaRPr lang="en-US" sz="2000" kern="0" dirty="0">
              <a:solidFill>
                <a:sysClr val="windowText" lastClr="000000"/>
              </a:solidFill>
            </a:endParaRPr>
          </a:p>
        </p:txBody>
      </p:sp>
      <p:graphicFrame>
        <p:nvGraphicFramePr>
          <p:cNvPr id="14" name="Chart 13"/>
          <p:cNvGraphicFramePr/>
          <p:nvPr>
            <p:extLst>
              <p:ext uri="{D42A27DB-BD31-4B8C-83A1-F6EECF244321}">
                <p14:modId xmlns:p14="http://schemas.microsoft.com/office/powerpoint/2010/main" val="3552005288"/>
              </p:ext>
            </p:extLst>
          </p:nvPr>
        </p:nvGraphicFramePr>
        <p:xfrm>
          <a:off x="2667000" y="1447800"/>
          <a:ext cx="3312297" cy="2099017"/>
        </p:xfrm>
        <a:graphic>
          <a:graphicData uri="http://schemas.openxmlformats.org/drawingml/2006/chart">
            <c:chart xmlns:c="http://schemas.openxmlformats.org/drawingml/2006/chart" xmlns:r="http://schemas.openxmlformats.org/officeDocument/2006/relationships" r:id="rId8"/>
          </a:graphicData>
        </a:graphic>
      </p:graphicFrame>
      <p:sp>
        <p:nvSpPr>
          <p:cNvPr id="15" name="TextBox 14"/>
          <p:cNvSpPr txBox="1"/>
          <p:nvPr/>
        </p:nvSpPr>
        <p:spPr>
          <a:xfrm>
            <a:off x="0" y="4191000"/>
            <a:ext cx="3156594" cy="1985159"/>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Calibri" pitchFamily="34" charset="0"/>
              </a:rPr>
              <a:t>Salaries and Wages</a:t>
            </a:r>
          </a:p>
          <a:p>
            <a:pPr marL="285750" indent="-285750">
              <a:buFont typeface="Arial" pitchFamily="34" charset="0"/>
              <a:buChar char="•"/>
              <a:defRPr/>
            </a:pPr>
            <a:r>
              <a:rPr lang="en-US" sz="1500" kern="0" dirty="0">
                <a:solidFill>
                  <a:sysClr val="windowText" lastClr="000000"/>
                </a:solidFill>
                <a:latin typeface="Calibri" pitchFamily="34" charset="0"/>
              </a:rPr>
              <a:t>Utilities</a:t>
            </a:r>
          </a:p>
          <a:p>
            <a:pPr marL="285750" indent="-285750">
              <a:buFont typeface="Arial" pitchFamily="34" charset="0"/>
              <a:buChar char="•"/>
              <a:defRPr/>
            </a:pPr>
            <a:r>
              <a:rPr lang="en-US" sz="1500" kern="0" dirty="0">
                <a:solidFill>
                  <a:sysClr val="windowText" lastClr="000000"/>
                </a:solidFill>
                <a:latin typeface="Calibri" pitchFamily="34" charset="0"/>
              </a:rPr>
              <a:t>Supplies and Equipment</a:t>
            </a:r>
          </a:p>
          <a:p>
            <a:pPr marL="285750" indent="-285750">
              <a:buFont typeface="Arial" pitchFamily="34" charset="0"/>
              <a:buChar char="•"/>
              <a:defRPr/>
            </a:pPr>
            <a:r>
              <a:rPr lang="en-US" sz="1500" kern="0" dirty="0">
                <a:solidFill>
                  <a:sysClr val="windowText" lastClr="000000"/>
                </a:solidFill>
                <a:latin typeface="Calibri" pitchFamily="34" charset="0"/>
              </a:rPr>
              <a:t>Technology</a:t>
            </a:r>
          </a:p>
          <a:p>
            <a:pPr marL="285750" indent="-285750">
              <a:buFont typeface="Arial" pitchFamily="34" charset="0"/>
              <a:buChar char="•"/>
              <a:defRPr/>
            </a:pPr>
            <a:r>
              <a:rPr lang="en-US" sz="1500" kern="0" dirty="0">
                <a:solidFill>
                  <a:sysClr val="windowText" lastClr="000000"/>
                </a:solidFill>
                <a:latin typeface="Calibri" pitchFamily="34" charset="0"/>
              </a:rPr>
              <a:t>Facilities and Maintenance</a:t>
            </a:r>
          </a:p>
          <a:p>
            <a:pPr marL="285750" indent="-285750">
              <a:buFont typeface="Arial" pitchFamily="34" charset="0"/>
              <a:buChar char="•"/>
              <a:defRPr/>
            </a:pPr>
            <a:r>
              <a:rPr lang="en-US" sz="1500" kern="0" dirty="0">
                <a:solidFill>
                  <a:sysClr val="windowText" lastClr="000000"/>
                </a:solidFill>
                <a:latin typeface="Calibri" pitchFamily="34" charset="0"/>
              </a:rPr>
              <a:t>Public Safety</a:t>
            </a:r>
          </a:p>
          <a:p>
            <a:pPr marL="285750" indent="-285750">
              <a:buFont typeface="Arial" pitchFamily="34" charset="0"/>
              <a:buChar char="•"/>
              <a:defRPr/>
            </a:pPr>
            <a:r>
              <a:rPr lang="en-US" sz="1500" kern="0" dirty="0">
                <a:solidFill>
                  <a:sysClr val="windowText" lastClr="000000"/>
                </a:solidFill>
                <a:latin typeface="Calibri" pitchFamily="34" charset="0"/>
              </a:rPr>
              <a:t>Campus Activities and Services</a:t>
            </a:r>
          </a:p>
          <a:p>
            <a:pPr>
              <a:defRPr/>
            </a:pPr>
            <a:endParaRPr lang="en-US" kern="0" dirty="0">
              <a:solidFill>
                <a:sysClr val="windowText" lastClr="000000"/>
              </a:solidFill>
            </a:endParaRPr>
          </a:p>
        </p:txBody>
      </p:sp>
      <p:sp>
        <p:nvSpPr>
          <p:cNvPr id="16" name="TextBox 15"/>
          <p:cNvSpPr txBox="1"/>
          <p:nvPr/>
        </p:nvSpPr>
        <p:spPr>
          <a:xfrm>
            <a:off x="2971800" y="4191000"/>
            <a:ext cx="3235279" cy="1477328"/>
          </a:xfrm>
          <a:prstGeom prst="rect">
            <a:avLst/>
          </a:prstGeom>
          <a:noFill/>
        </p:spPr>
        <p:txBody>
          <a:bodyPr wrap="square" rtlCol="0">
            <a:spAutoFit/>
          </a:bodyPr>
          <a:lstStyle/>
          <a:p>
            <a:pPr marL="285750" indent="-285750" eaLnBrk="0" fontAlgn="base" hangingPunct="0">
              <a:spcBef>
                <a:spcPct val="0"/>
              </a:spcBef>
              <a:spcAft>
                <a:spcPct val="0"/>
              </a:spcAft>
              <a:buFont typeface="Arial" pitchFamily="34" charset="0"/>
              <a:buChar char="•"/>
            </a:pPr>
            <a:r>
              <a:rPr lang="en-US" sz="1500" dirty="0">
                <a:solidFill>
                  <a:srgbClr val="000000"/>
                </a:solidFill>
                <a:latin typeface="Calibri" pitchFamily="34" charset="0"/>
              </a:rPr>
              <a:t>Capital funds can not be used to pay for salaries and wages</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Calibri" pitchFamily="34" charset="0"/>
              </a:rPr>
              <a:t>State </a:t>
            </a:r>
            <a:r>
              <a:rPr lang="en-US" sz="1500" dirty="0" smtClean="0">
                <a:solidFill>
                  <a:srgbClr val="000000"/>
                </a:solidFill>
                <a:latin typeface="Calibri" pitchFamily="34" charset="0"/>
              </a:rPr>
              <a:t>procurement </a:t>
            </a:r>
            <a:r>
              <a:rPr lang="en-US" sz="1500" dirty="0">
                <a:solidFill>
                  <a:srgbClr val="000000"/>
                </a:solidFill>
                <a:latin typeface="Calibri" pitchFamily="34" charset="0"/>
              </a:rPr>
              <a:t>guidelines must be followed</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Calibri" pitchFamily="34" charset="0"/>
              </a:rPr>
              <a:t>Student fees must be used in conjunction with specific services</a:t>
            </a:r>
          </a:p>
        </p:txBody>
      </p:sp>
      <p:sp>
        <p:nvSpPr>
          <p:cNvPr id="17" name="TextBox 16"/>
          <p:cNvSpPr txBox="1"/>
          <p:nvPr/>
        </p:nvSpPr>
        <p:spPr>
          <a:xfrm>
            <a:off x="6046341" y="4191000"/>
            <a:ext cx="3097659" cy="2677656"/>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Calibri" pitchFamily="34" charset="0"/>
              </a:rPr>
              <a:t>Prudent fiscal management required for all sources</a:t>
            </a:r>
          </a:p>
          <a:p>
            <a:pPr marL="285750" indent="-285750">
              <a:buFont typeface="Arial" pitchFamily="34" charset="0"/>
              <a:buChar char="•"/>
              <a:defRPr/>
            </a:pPr>
            <a:r>
              <a:rPr lang="en-US" sz="1500" kern="0" dirty="0">
                <a:solidFill>
                  <a:sysClr val="windowText" lastClr="000000"/>
                </a:solidFill>
                <a:latin typeface="Calibri" pitchFamily="34" charset="0"/>
              </a:rPr>
              <a:t>State </a:t>
            </a:r>
            <a:r>
              <a:rPr lang="en-US" sz="1500" kern="0" dirty="0" smtClean="0">
                <a:solidFill>
                  <a:sysClr val="windowText" lastClr="000000"/>
                </a:solidFill>
                <a:latin typeface="Calibri" pitchFamily="34" charset="0"/>
              </a:rPr>
              <a:t>Appropriation </a:t>
            </a:r>
            <a:r>
              <a:rPr lang="en-US" sz="1500" kern="0" dirty="0">
                <a:solidFill>
                  <a:sysClr val="windowText" lastClr="000000"/>
                </a:solidFill>
                <a:latin typeface="Calibri" pitchFamily="34" charset="0"/>
              </a:rPr>
              <a:t>may be reduced at </a:t>
            </a:r>
            <a:r>
              <a:rPr lang="en-US" sz="1500" kern="0" dirty="0" smtClean="0">
                <a:solidFill>
                  <a:sysClr val="windowText" lastClr="000000"/>
                </a:solidFill>
                <a:latin typeface="Calibri" pitchFamily="34" charset="0"/>
              </a:rPr>
              <a:t>anytime</a:t>
            </a:r>
          </a:p>
          <a:p>
            <a:pPr marL="285750" indent="-285750">
              <a:buFont typeface="Arial" pitchFamily="34" charset="0"/>
              <a:buChar char="•"/>
              <a:defRPr/>
            </a:pPr>
            <a:r>
              <a:rPr lang="en-US" sz="1500" kern="0" dirty="0" smtClean="0">
                <a:solidFill>
                  <a:sysClr val="windowText" lastClr="000000"/>
                </a:solidFill>
                <a:latin typeface="Calibri" pitchFamily="34" charset="0"/>
              </a:rPr>
              <a:t>New focus on Financial Ratios</a:t>
            </a:r>
            <a:endParaRPr lang="en-US" sz="1500" kern="0" dirty="0">
              <a:solidFill>
                <a:sysClr val="windowText" lastClr="000000"/>
              </a:solidFill>
              <a:latin typeface="Calibri" pitchFamily="34" charset="0"/>
            </a:endParaRPr>
          </a:p>
          <a:p>
            <a:pPr marL="285750" indent="-285750">
              <a:buFont typeface="Arial" pitchFamily="34" charset="0"/>
              <a:buChar char="•"/>
              <a:defRPr/>
            </a:pPr>
            <a:r>
              <a:rPr lang="en-US" sz="1500" kern="0" dirty="0">
                <a:solidFill>
                  <a:sysClr val="windowText" lastClr="000000"/>
                </a:solidFill>
                <a:latin typeface="Calibri" pitchFamily="34" charset="0"/>
              </a:rPr>
              <a:t>Economic conditions have a direct impact on our ability to collect the revenues necessary to satisfy the needs and obligations of the University</a:t>
            </a:r>
          </a:p>
          <a:p>
            <a:pPr>
              <a:defRPr/>
            </a:pPr>
            <a:endParaRPr lang="en-US" kern="0" dirty="0">
              <a:solidFill>
                <a:sysClr val="windowText" lastClr="000000"/>
              </a:solidFill>
            </a:endParaRPr>
          </a:p>
        </p:txBody>
      </p:sp>
      <p:sp>
        <p:nvSpPr>
          <p:cNvPr id="18" name="TextBox 17"/>
          <p:cNvSpPr txBox="1"/>
          <p:nvPr/>
        </p:nvSpPr>
        <p:spPr>
          <a:xfrm>
            <a:off x="152400" y="3810000"/>
            <a:ext cx="1623391" cy="381000"/>
          </a:xfrm>
          <a:prstGeom prst="rect">
            <a:avLst/>
          </a:prstGeom>
          <a:noFill/>
        </p:spPr>
        <p:txBody>
          <a:bodyPr wrap="square" rtlCol="0">
            <a:spAutoFit/>
          </a:bodyPr>
          <a:lstStyle/>
          <a:p>
            <a:pPr>
              <a:defRPr/>
            </a:pPr>
            <a:r>
              <a:rPr lang="en-US" b="1" kern="0" dirty="0">
                <a:solidFill>
                  <a:sysClr val="windowText" lastClr="000000"/>
                </a:solidFill>
              </a:rPr>
              <a:t>Uses</a:t>
            </a:r>
          </a:p>
        </p:txBody>
      </p:sp>
      <p:sp>
        <p:nvSpPr>
          <p:cNvPr id="19" name="TextBox 18"/>
          <p:cNvSpPr txBox="1"/>
          <p:nvPr/>
        </p:nvSpPr>
        <p:spPr>
          <a:xfrm>
            <a:off x="2971800" y="3810000"/>
            <a:ext cx="1803768" cy="369332"/>
          </a:xfrm>
          <a:prstGeom prst="rect">
            <a:avLst/>
          </a:prstGeom>
          <a:noFill/>
        </p:spPr>
        <p:txBody>
          <a:bodyPr wrap="square" rtlCol="0">
            <a:spAutoFit/>
          </a:bodyPr>
          <a:lstStyle/>
          <a:p>
            <a:pPr>
              <a:defRPr/>
            </a:pPr>
            <a:r>
              <a:rPr lang="en-US" b="1" kern="0" dirty="0">
                <a:solidFill>
                  <a:sysClr val="windowText" lastClr="000000"/>
                </a:solidFill>
              </a:rPr>
              <a:t>Restrictions</a:t>
            </a:r>
          </a:p>
        </p:txBody>
      </p:sp>
      <p:sp>
        <p:nvSpPr>
          <p:cNvPr id="20" name="TextBox 19"/>
          <p:cNvSpPr txBox="1"/>
          <p:nvPr/>
        </p:nvSpPr>
        <p:spPr>
          <a:xfrm>
            <a:off x="6019800" y="3810000"/>
            <a:ext cx="2254710" cy="369332"/>
          </a:xfrm>
          <a:prstGeom prst="rect">
            <a:avLst/>
          </a:prstGeom>
          <a:noFill/>
        </p:spPr>
        <p:txBody>
          <a:bodyPr wrap="square" rtlCol="0">
            <a:spAutoFit/>
          </a:bodyPr>
          <a:lstStyle/>
          <a:p>
            <a:pPr>
              <a:defRPr/>
            </a:pPr>
            <a:r>
              <a:rPr lang="en-US" b="1" kern="0" dirty="0">
                <a:solidFill>
                  <a:sysClr val="windowText" lastClr="000000"/>
                </a:solidFill>
              </a:rPr>
              <a:t>Realities</a:t>
            </a:r>
          </a:p>
        </p:txBody>
      </p:sp>
      <p:sp>
        <p:nvSpPr>
          <p:cNvPr id="21" name="TextBox 20"/>
          <p:cNvSpPr txBox="1"/>
          <p:nvPr/>
        </p:nvSpPr>
        <p:spPr>
          <a:xfrm>
            <a:off x="6019801" y="1985056"/>
            <a:ext cx="3124199" cy="1754326"/>
          </a:xfrm>
          <a:prstGeom prst="rect">
            <a:avLst/>
          </a:prstGeom>
          <a:noFill/>
        </p:spPr>
        <p:txBody>
          <a:bodyPr wrap="square" rtlCol="0">
            <a:spAutoFit/>
          </a:bodyPr>
          <a:lstStyle/>
          <a:p>
            <a:pPr>
              <a:defRPr/>
            </a:pPr>
            <a:endParaRPr lang="en-US" kern="0" dirty="0" smtClean="0">
              <a:solidFill>
                <a:sysClr val="windowText" lastClr="000000"/>
              </a:solidFill>
            </a:endParaRPr>
          </a:p>
          <a:p>
            <a:pPr>
              <a:defRPr/>
            </a:pPr>
            <a:r>
              <a:rPr lang="en-US" kern="0" dirty="0">
                <a:solidFill>
                  <a:sysClr val="windowText" lastClr="000000"/>
                </a:solidFill>
              </a:rPr>
              <a:t> </a:t>
            </a:r>
            <a:r>
              <a:rPr lang="en-US" kern="0" dirty="0" smtClean="0">
                <a:solidFill>
                  <a:sysClr val="windowText" lastClr="000000"/>
                </a:solidFill>
              </a:rPr>
              <a:t>    CSU </a:t>
            </a:r>
            <a:r>
              <a:rPr lang="en-US" kern="0" dirty="0">
                <a:solidFill>
                  <a:sysClr val="windowText" lastClr="000000"/>
                </a:solidFill>
              </a:rPr>
              <a:t>Foundation</a:t>
            </a:r>
          </a:p>
          <a:p>
            <a:pPr marL="742950" lvl="1" indent="-285750">
              <a:buFont typeface="Arial" pitchFamily="34" charset="0"/>
              <a:buChar char="•"/>
              <a:defRPr/>
            </a:pPr>
            <a:r>
              <a:rPr lang="en-US" kern="0" dirty="0">
                <a:solidFill>
                  <a:sysClr val="windowText" lastClr="000000"/>
                </a:solidFill>
              </a:rPr>
              <a:t>Endowments</a:t>
            </a:r>
          </a:p>
          <a:p>
            <a:pPr marL="742950" lvl="1" indent="-285750">
              <a:buFont typeface="Arial" pitchFamily="34" charset="0"/>
              <a:buChar char="•"/>
              <a:defRPr/>
            </a:pPr>
            <a:r>
              <a:rPr lang="en-US" kern="0" dirty="0">
                <a:solidFill>
                  <a:sysClr val="windowText" lastClr="000000"/>
                </a:solidFill>
              </a:rPr>
              <a:t>Scholarships</a:t>
            </a:r>
          </a:p>
          <a:p>
            <a:pPr marL="742950" lvl="1" indent="-285750">
              <a:buFont typeface="Arial" pitchFamily="34" charset="0"/>
              <a:buChar char="•"/>
              <a:defRPr/>
            </a:pPr>
            <a:r>
              <a:rPr lang="en-US" kern="0" dirty="0">
                <a:solidFill>
                  <a:sysClr val="windowText" lastClr="000000"/>
                </a:solidFill>
              </a:rPr>
              <a:t>Unrestricted Annual Giving</a:t>
            </a:r>
          </a:p>
        </p:txBody>
      </p:sp>
      <p:sp>
        <p:nvSpPr>
          <p:cNvPr id="22" name="Rectangle 21"/>
          <p:cNvSpPr/>
          <p:nvPr/>
        </p:nvSpPr>
        <p:spPr>
          <a:xfrm>
            <a:off x="152400"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23" name="TextBox 22"/>
          <p:cNvSpPr txBox="1"/>
          <p:nvPr/>
        </p:nvSpPr>
        <p:spPr>
          <a:xfrm>
            <a:off x="248494" y="2145627"/>
            <a:ext cx="3211583" cy="646331"/>
          </a:xfrm>
          <a:prstGeom prst="rect">
            <a:avLst/>
          </a:prstGeom>
          <a:noFill/>
        </p:spPr>
        <p:txBody>
          <a:bodyPr wrap="square" rtlCol="0">
            <a:spAutoFit/>
          </a:bodyPr>
          <a:lstStyle/>
          <a:p>
            <a:pPr>
              <a:defRPr/>
            </a:pPr>
            <a:endParaRPr lang="en-US" kern="0" dirty="0" smtClean="0">
              <a:solidFill>
                <a:sysClr val="windowText" lastClr="000000"/>
              </a:solidFill>
            </a:endParaRPr>
          </a:p>
          <a:p>
            <a:pPr>
              <a:defRPr/>
            </a:pPr>
            <a:r>
              <a:rPr lang="en-US" kern="0" dirty="0" smtClean="0">
                <a:solidFill>
                  <a:sysClr val="windowText" lastClr="000000"/>
                </a:solidFill>
              </a:rPr>
              <a:t>Sponsored </a:t>
            </a:r>
            <a:r>
              <a:rPr lang="en-US" kern="0" dirty="0">
                <a:solidFill>
                  <a:sysClr val="windowText" lastClr="000000"/>
                </a:solidFill>
              </a:rPr>
              <a:t>Programs</a:t>
            </a:r>
            <a:endParaRPr lang="en-US" sz="2000" kern="0" dirty="0">
              <a:solidFill>
                <a:sysClr val="windowText" lastClr="000000"/>
              </a:solidFill>
            </a:endParaRPr>
          </a:p>
        </p:txBody>
      </p:sp>
      <p:sp>
        <p:nvSpPr>
          <p:cNvPr id="25" name="TextBox 24"/>
          <p:cNvSpPr txBox="1"/>
          <p:nvPr/>
        </p:nvSpPr>
        <p:spPr>
          <a:xfrm>
            <a:off x="2286000" y="1066800"/>
            <a:ext cx="3657600" cy="381000"/>
          </a:xfrm>
          <a:prstGeom prst="rect">
            <a:avLst/>
          </a:prstGeom>
          <a:noFill/>
        </p:spPr>
        <p:txBody>
          <a:bodyPr wrap="square" rtlCol="0">
            <a:spAutoFit/>
          </a:bodyPr>
          <a:lstStyle/>
          <a:p>
            <a:r>
              <a:rPr lang="en-US" dirty="0" smtClean="0"/>
              <a:t>Clayton State University Resources</a:t>
            </a:r>
            <a:endParaRPr lang="en-US" dirty="0"/>
          </a:p>
        </p:txBody>
      </p:sp>
    </p:spTree>
    <p:extLst>
      <p:ext uri="{BB962C8B-B14F-4D97-AF65-F5344CB8AC3E}">
        <p14:creationId xmlns:p14="http://schemas.microsoft.com/office/powerpoint/2010/main" val="2454843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609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0"/>
            <a:ext cx="4953000" cy="457200"/>
          </a:xfrm>
        </p:spPr>
        <p:txBody>
          <a:bodyPr>
            <a:normAutofit fontScale="90000"/>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0"/>
            <a:ext cx="3352800" cy="53340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197145044"/>
              </p:ext>
            </p:extLst>
          </p:nvPr>
        </p:nvGraphicFramePr>
        <p:xfrm>
          <a:off x="744538" y="977900"/>
          <a:ext cx="8059737" cy="5816600"/>
        </p:xfrm>
        <a:graphic>
          <a:graphicData uri="http://schemas.openxmlformats.org/presentationml/2006/ole">
            <mc:AlternateContent xmlns:mc="http://schemas.openxmlformats.org/markup-compatibility/2006">
              <mc:Choice xmlns:v="urn:schemas-microsoft-com:vml" Requires="v">
                <p:oleObj spid="_x0000_s3086" name="Document" r:id="rId6" imgW="8236942" imgH="6000776" progId="Word.Document.12">
                  <p:embed/>
                </p:oleObj>
              </mc:Choice>
              <mc:Fallback>
                <p:oleObj name="Document" r:id="rId6" imgW="8236942" imgH="6000776" progId="Word.Document.12">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4538" y="977900"/>
                        <a:ext cx="8059737" cy="581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3</a:t>
            </a:fld>
            <a:endParaRPr lang="en-US" dirty="0">
              <a:solidFill>
                <a:srgbClr val="000000"/>
              </a:solidFill>
            </a:endParaRPr>
          </a:p>
        </p:txBody>
      </p:sp>
      <p:graphicFrame>
        <p:nvGraphicFramePr>
          <p:cNvPr id="10" name="Table 9"/>
          <p:cNvGraphicFramePr>
            <a:graphicFrameLocks noGrp="1"/>
          </p:cNvGraphicFramePr>
          <p:nvPr/>
        </p:nvGraphicFramePr>
        <p:xfrm>
          <a:off x="457200" y="609600"/>
          <a:ext cx="7979224" cy="5943596"/>
        </p:xfrm>
        <a:graphic>
          <a:graphicData uri="http://schemas.openxmlformats.org/drawingml/2006/table">
            <a:tbl>
              <a:tblPr/>
              <a:tblGrid>
                <a:gridCol w="152400"/>
                <a:gridCol w="4558932"/>
                <a:gridCol w="549936"/>
                <a:gridCol w="645118"/>
                <a:gridCol w="391301"/>
                <a:gridCol w="391301"/>
                <a:gridCol w="391301"/>
                <a:gridCol w="391301"/>
                <a:gridCol w="507634"/>
              </a:tblGrid>
              <a:tr h="97735">
                <a:tc gridSpan="9">
                  <a:txBody>
                    <a:bodyPr/>
                    <a:lstStyle/>
                    <a:p>
                      <a:pPr algn="ctr" fontAlgn="b"/>
                      <a:r>
                        <a:rPr lang="en-US" sz="600" b="1" i="0" u="none" strike="noStrike" dirty="0">
                          <a:solidFill>
                            <a:srgbClr val="000000"/>
                          </a:solidFill>
                          <a:latin typeface="Calibri"/>
                        </a:rPr>
                        <a:t>FY15 FUNDING REQUESTS</a:t>
                      </a:r>
                    </a:p>
                  </a:txBody>
                  <a:tcPr marL="3341" marR="3341" marT="334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2623">
                <a:tc>
                  <a:txBody>
                    <a:bodyPr/>
                    <a:lstStyle/>
                    <a:p>
                      <a:pPr algn="l" fontAlgn="b"/>
                      <a:endParaRPr lang="en-US" sz="400" b="0" i="0" u="none" strike="noStrike">
                        <a:solidFill>
                          <a:srgbClr val="000000"/>
                        </a:solidFill>
                        <a:latin typeface="Calibri"/>
                      </a:endParaRPr>
                    </a:p>
                  </a:txBody>
                  <a:tcPr marL="3341" marR="3341" marT="3341" marB="0" anchor="b">
                    <a:lnL>
                      <a:noFill/>
                    </a:lnL>
                    <a:lnR>
                      <a:noFill/>
                    </a:lnR>
                    <a:lnT>
                      <a:noFill/>
                    </a:lnT>
                    <a:lnB>
                      <a:noFill/>
                    </a:lnB>
                  </a:tcPr>
                </a:tc>
                <a:tc>
                  <a:txBody>
                    <a:bodyPr/>
                    <a:lstStyle/>
                    <a:p>
                      <a:pPr algn="ctr" fontAlgn="b"/>
                      <a:endParaRPr lang="en-US" sz="600" b="1" i="0" u="none" strike="noStrike" dirty="0">
                        <a:solidFill>
                          <a:srgbClr val="000000"/>
                        </a:solidFill>
                        <a:latin typeface="Calibri"/>
                      </a:endParaRPr>
                    </a:p>
                  </a:txBody>
                  <a:tcPr marL="3341" marR="3341" marT="3341" marB="0" anchor="b">
                    <a:lnL>
                      <a:noFill/>
                    </a:lnL>
                    <a:lnR>
                      <a:noFill/>
                    </a:lnR>
                    <a:lnT>
                      <a:noFill/>
                    </a:lnT>
                    <a:lnB>
                      <a:noFill/>
                    </a:lnB>
                  </a:tcPr>
                </a:tc>
                <a:tc>
                  <a:txBody>
                    <a:bodyPr/>
                    <a:lstStyle/>
                    <a:p>
                      <a:pPr algn="ctr" fontAlgn="b"/>
                      <a:endParaRPr lang="en-US" sz="600" b="1" i="0" u="none" strike="noStrike" dirty="0">
                        <a:solidFill>
                          <a:srgbClr val="000000"/>
                        </a:solidFill>
                        <a:latin typeface="Calibri"/>
                      </a:endParaRPr>
                    </a:p>
                  </a:txBody>
                  <a:tcPr marL="3341" marR="3341" marT="3341" marB="0" anchor="b">
                    <a:lnL>
                      <a:noFill/>
                    </a:lnL>
                    <a:lnR>
                      <a:noFill/>
                    </a:lnR>
                    <a:lnT>
                      <a:noFill/>
                    </a:lnT>
                    <a:lnB>
                      <a:noFill/>
                    </a:lnB>
                  </a:tcPr>
                </a:tc>
                <a:tc>
                  <a:txBody>
                    <a:bodyPr/>
                    <a:lstStyle/>
                    <a:p>
                      <a:pPr algn="ctr" fontAlgn="b"/>
                      <a:endParaRPr lang="en-US" sz="600" b="1" i="0" u="none" strike="noStrike">
                        <a:solidFill>
                          <a:srgbClr val="000000"/>
                        </a:solidFill>
                        <a:latin typeface="Calibri"/>
                      </a:endParaRPr>
                    </a:p>
                  </a:txBody>
                  <a:tcPr marL="3341" marR="3341" marT="3341" marB="0" anchor="b">
                    <a:lnL>
                      <a:noFill/>
                    </a:lnL>
                    <a:lnR>
                      <a:noFill/>
                    </a:lnR>
                    <a:lnT>
                      <a:noFill/>
                    </a:lnT>
                    <a:lnB>
                      <a:noFill/>
                    </a:lnB>
                  </a:tcPr>
                </a:tc>
                <a:tc>
                  <a:txBody>
                    <a:bodyPr/>
                    <a:lstStyle/>
                    <a:p>
                      <a:pPr algn="ctr" fontAlgn="b"/>
                      <a:endParaRPr lang="en-US" sz="600" b="1" i="0" u="none" strike="noStrike">
                        <a:solidFill>
                          <a:srgbClr val="000000"/>
                        </a:solidFill>
                        <a:latin typeface="Calibri"/>
                      </a:endParaRPr>
                    </a:p>
                  </a:txBody>
                  <a:tcPr marL="3341" marR="3341" marT="3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600" b="1" i="0" u="none" strike="noStrike">
                        <a:solidFill>
                          <a:srgbClr val="000000"/>
                        </a:solidFill>
                        <a:latin typeface="Calibri"/>
                      </a:endParaRPr>
                    </a:p>
                  </a:txBody>
                  <a:tcPr marL="3341" marR="3341" marT="3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341" marR="3341" marT="3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341" marR="3341" marT="3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3341" marR="3341" marT="3341" marB="0" anchor="b">
                    <a:lnL>
                      <a:noFill/>
                    </a:lnL>
                    <a:lnR>
                      <a:noFill/>
                    </a:lnR>
                    <a:lnT>
                      <a:noFill/>
                    </a:lnT>
                    <a:lnB>
                      <a:noFill/>
                    </a:lnB>
                  </a:tcPr>
                </a:tc>
              </a:tr>
              <a:tr h="102623">
                <a:tc>
                  <a:txBody>
                    <a:bodyPr/>
                    <a:lstStyle/>
                    <a:p>
                      <a:pPr algn="l" fontAlgn="b"/>
                      <a:endParaRPr lang="en-US" sz="400" b="0" i="0" u="none" strike="noStrike">
                        <a:solidFill>
                          <a:srgbClr val="000000"/>
                        </a:solidFill>
                        <a:latin typeface="Calibri"/>
                      </a:endParaRPr>
                    </a:p>
                  </a:txBody>
                  <a:tcPr marL="3341" marR="3341" marT="3341"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3341" marR="3341" marT="3341" marB="0" anchor="b">
                    <a:lnL>
                      <a:noFill/>
                    </a:lnL>
                    <a:lnR>
                      <a:noFill/>
                    </a:lnR>
                    <a:lnT>
                      <a:noFill/>
                    </a:lnT>
                    <a:lnB>
                      <a:noFill/>
                    </a:lnB>
                  </a:tcPr>
                </a:tc>
                <a:tc>
                  <a:txBody>
                    <a:bodyPr/>
                    <a:lstStyle/>
                    <a:p>
                      <a:pPr algn="l" fontAlgn="b"/>
                      <a:endParaRPr lang="en-US" sz="600" b="0" i="0" u="none" strike="noStrike" dirty="0">
                        <a:solidFill>
                          <a:srgbClr val="000000"/>
                        </a:solidFill>
                        <a:latin typeface="Calibri"/>
                      </a:endParaRPr>
                    </a:p>
                  </a:txBody>
                  <a:tcPr marL="3341" marR="3341" marT="3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3341" marR="3341" marT="334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4">
                  <a:txBody>
                    <a:bodyPr/>
                    <a:lstStyle/>
                    <a:p>
                      <a:pPr algn="ctr" fontAlgn="b"/>
                      <a:r>
                        <a:rPr lang="en-US" sz="600" b="1" i="0" u="none" strike="noStrike">
                          <a:solidFill>
                            <a:srgbClr val="000000"/>
                          </a:solidFill>
                          <a:latin typeface="Calibri"/>
                        </a:rPr>
                        <a:t>PRIORITY</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latin typeface="Calibri"/>
                      </a:endParaRPr>
                    </a:p>
                  </a:txBody>
                  <a:tcPr marL="3341" marR="3341" marT="334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200358">
                <a:tc>
                  <a:txBody>
                    <a:bodyPr/>
                    <a:lstStyle/>
                    <a:p>
                      <a:pPr algn="l" fontAlgn="b"/>
                      <a:endParaRPr lang="en-US" sz="400" b="0" i="0" u="none" strike="noStrike">
                        <a:solidFill>
                          <a:srgbClr val="000000"/>
                        </a:solidFill>
                        <a:latin typeface="Calibri"/>
                      </a:endParaRPr>
                    </a:p>
                  </a:txBody>
                  <a:tcPr marL="3341" marR="3341" marT="33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latin typeface="Calibri"/>
                        </a:rPr>
                        <a:t>Requests</a:t>
                      </a:r>
                    </a:p>
                  </a:txBody>
                  <a:tcPr marL="3341" marR="3341" marT="334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One Time Funding</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latin typeface="Calibri"/>
                        </a:rPr>
                        <a:t>Permanent Funding</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latin typeface="Calibri"/>
                        </a:rPr>
                        <a:t>A          (5)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600" b="1" i="0" u="none" strike="noStrike">
                          <a:solidFill>
                            <a:srgbClr val="000000"/>
                          </a:solidFill>
                          <a:latin typeface="Calibri"/>
                        </a:rPr>
                        <a:t>B        (3)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600" b="1" i="0" u="none" strike="noStrike">
                          <a:solidFill>
                            <a:srgbClr val="000000"/>
                          </a:solidFill>
                          <a:latin typeface="Calibri"/>
                        </a:rPr>
                        <a:t>C              (2)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600" b="1" i="0" u="none" strike="noStrike">
                          <a:solidFill>
                            <a:srgbClr val="000000"/>
                          </a:solidFill>
                          <a:latin typeface="Calibri"/>
                        </a:rPr>
                        <a:t>D          (1)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600" b="1" i="0" u="none" strike="noStrike">
                          <a:solidFill>
                            <a:srgbClr val="000000"/>
                          </a:solidFill>
                          <a:latin typeface="Calibri"/>
                        </a:rPr>
                        <a:t>TOTALS</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97735">
                <a:tc>
                  <a:txBody>
                    <a:bodyPr/>
                    <a:lstStyle/>
                    <a:p>
                      <a:pPr algn="ctr" fontAlgn="b"/>
                      <a:r>
                        <a:rPr lang="en-US" sz="600" b="0" i="0" u="none" strike="noStrike" dirty="0">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implementation of QEP-SACS/QEP</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50,000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83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0" i="0" u="none" strike="noStrike">
                          <a:solidFill>
                            <a:srgbClr val="000000"/>
                          </a:solidFill>
                          <a:latin typeface="Calibri"/>
                        </a:rPr>
                        <a:t>Academic Advisors (2)-Provost/Academic Affairs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107,000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dirty="0">
                          <a:solidFill>
                            <a:srgbClr val="000000"/>
                          </a:solidFill>
                          <a:latin typeface="Calibri"/>
                        </a:rPr>
                        <a:t>14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82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7735">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0" i="0" u="none" strike="noStrike" dirty="0">
                          <a:solidFill>
                            <a:srgbClr val="000000"/>
                          </a:solidFill>
                          <a:latin typeface="Calibri"/>
                        </a:rPr>
                        <a:t>Psychology Assistant Professor</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67,000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dirty="0">
                          <a:solidFill>
                            <a:srgbClr val="000000"/>
                          </a:solidFill>
                          <a:latin typeface="Calibri"/>
                        </a:rPr>
                        <a:t>14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82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7735">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0" i="0" u="none" strike="noStrike" dirty="0">
                          <a:solidFill>
                            <a:srgbClr val="000000"/>
                          </a:solidFill>
                          <a:latin typeface="Calibri"/>
                        </a:rPr>
                        <a:t>Communications Lecturer</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67,000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dirty="0">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69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7735">
                <a:tc>
                  <a:txBody>
                    <a:bodyPr/>
                    <a:lstStyle/>
                    <a:p>
                      <a:pPr algn="ctr" fontAlgn="b"/>
                      <a:r>
                        <a:rPr lang="en-US" sz="600" b="0" i="0" u="none" strike="noStrike" dirty="0">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Custodian I-Building Services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26,000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Additional funding for CAPS Psychiatrist-Student Affairs(CAPS)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12,000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facilities equipment for new Science Building </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40,000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to create new Natural Sciences Labs Technician and reorganize existing position</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60,603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12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0" i="0" u="none" strike="noStrike">
                          <a:solidFill>
                            <a:srgbClr val="000000"/>
                          </a:solidFill>
                          <a:latin typeface="Calibri"/>
                        </a:rPr>
                        <a:t>Philosophy Lecturer</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60,000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10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dirty="0">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dirty="0">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67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7735">
                <a:tc>
                  <a:txBody>
                    <a:bodyPr/>
                    <a:lstStyle/>
                    <a:p>
                      <a:pPr algn="ctr" fontAlgn="b"/>
                      <a:r>
                        <a:rPr lang="en-US" sz="600" b="0" i="0" u="none" strike="noStrike" dirty="0">
                          <a:solidFill>
                            <a:srgbClr val="000000"/>
                          </a:solidFill>
                          <a:latin typeface="Calibri"/>
                        </a:rPr>
                        <a:t>10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0" i="0" u="none" strike="noStrike">
                          <a:solidFill>
                            <a:srgbClr val="000000"/>
                          </a:solidFill>
                          <a:latin typeface="Calibri"/>
                        </a:rPr>
                        <a:t>Rhetoric and Composition Assistant Professor</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62,000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67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7735">
                <a:tc>
                  <a:txBody>
                    <a:bodyPr/>
                    <a:lstStyle/>
                    <a:p>
                      <a:pPr algn="ctr" fontAlgn="b"/>
                      <a:r>
                        <a:rPr lang="en-US" sz="600" b="0" i="0" u="none" strike="noStrike" dirty="0">
                          <a:solidFill>
                            <a:srgbClr val="000000"/>
                          </a:solidFill>
                          <a:latin typeface="Calibri"/>
                        </a:rPr>
                        <a:t>11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(10) surveillance cameras on campus-Public Safety</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25,000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12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equipment for Mathematics Lab for students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7,930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13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Additional funding to create new Graphic Designer position-Marketing &amp; Communications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25,000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14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0" i="0" u="none" strike="noStrike">
                          <a:solidFill>
                            <a:srgbClr val="000000"/>
                          </a:solidFill>
                          <a:latin typeface="Calibri"/>
                        </a:rPr>
                        <a:t>Associate VP Marketing &amp; Communications-External Relations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150,000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61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7735">
                <a:tc>
                  <a:txBody>
                    <a:bodyPr/>
                    <a:lstStyle/>
                    <a:p>
                      <a:pPr algn="ctr" fontAlgn="b"/>
                      <a:r>
                        <a:rPr lang="en-US" sz="600" b="0" i="0" u="none" strike="noStrike" dirty="0">
                          <a:solidFill>
                            <a:srgbClr val="000000"/>
                          </a:solidFill>
                          <a:latin typeface="Calibri"/>
                        </a:rPr>
                        <a:t>15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Security Officer/CSU East-Public Safety</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35,000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16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replacement of campus routers-OITS Networking</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70,000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60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17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CAPS Psychiatrist currently allocated from health fee-Student Affairs(CAPS)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34,000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58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18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Director of Visitor &amp; Welcome Services-Enrollment Management</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99,000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58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19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Administrative Assistant-Graduate Studies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40,000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20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replacement of mission critical server room UPS-OITS Networking</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80,000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57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21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Writers' Studio-English</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55,000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57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22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MEP Lead Technician/Building Manager-Building Operations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65,000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56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a:solidFill>
                            <a:srgbClr val="000000"/>
                          </a:solidFill>
                          <a:latin typeface="Calibri"/>
                        </a:rPr>
                        <a:t>23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Educational Advisory Board software-Provost Office</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70,000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a:solidFill>
                            <a:srgbClr val="000000"/>
                          </a:solidFill>
                          <a:latin typeface="Calibri"/>
                        </a:rPr>
                        <a:t>24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to make part time position in Procurement full time</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30,178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55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25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Banner Support Analyst-OITS Admin Systems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66,500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54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26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0" i="0" u="none" strike="noStrike">
                          <a:solidFill>
                            <a:srgbClr val="000000"/>
                          </a:solidFill>
                          <a:latin typeface="Calibri"/>
                        </a:rPr>
                        <a:t>Administrative Assistant-Natural Sciences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dirty="0">
                          <a:solidFill>
                            <a:srgbClr val="000000"/>
                          </a:solidFill>
                          <a:latin typeface="Calibri"/>
                        </a:rPr>
                        <a:t>           41,079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dirty="0">
                          <a:solidFill>
                            <a:srgbClr val="000000"/>
                          </a:solidFill>
                          <a:latin typeface="Calibri"/>
                        </a:rPr>
                        <a:t>52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7735">
                <a:tc>
                  <a:txBody>
                    <a:bodyPr/>
                    <a:lstStyle/>
                    <a:p>
                      <a:pPr algn="ctr" fontAlgn="b"/>
                      <a:r>
                        <a:rPr lang="en-US" sz="600" b="0" i="0" u="none" strike="noStrike" dirty="0">
                          <a:solidFill>
                            <a:srgbClr val="000000"/>
                          </a:solidFill>
                          <a:latin typeface="Calibri"/>
                        </a:rPr>
                        <a:t>27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0" i="0" u="none" strike="noStrike">
                          <a:solidFill>
                            <a:srgbClr val="000000"/>
                          </a:solidFill>
                          <a:latin typeface="Calibri"/>
                        </a:rPr>
                        <a:t>Virtual Services Librarian-Library</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dirty="0">
                          <a:solidFill>
                            <a:srgbClr val="000000"/>
                          </a:solidFill>
                          <a:latin typeface="Calibri"/>
                        </a:rPr>
                        <a:t>           55,860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dirty="0">
                          <a:solidFill>
                            <a:srgbClr val="000000"/>
                          </a:solidFill>
                          <a:latin typeface="Calibri"/>
                        </a:rPr>
                        <a:t>52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7735">
                <a:tc>
                  <a:txBody>
                    <a:bodyPr/>
                    <a:lstStyle/>
                    <a:p>
                      <a:pPr algn="ctr" fontAlgn="b"/>
                      <a:r>
                        <a:rPr lang="en-US" sz="600" b="0" i="0" u="none" strike="noStrike">
                          <a:solidFill>
                            <a:srgbClr val="000000"/>
                          </a:solidFill>
                          <a:latin typeface="Calibri"/>
                        </a:rPr>
                        <a:t>28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Departmental Campus Support Analysts-HUB</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40,000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51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a:solidFill>
                            <a:srgbClr val="000000"/>
                          </a:solidFill>
                          <a:latin typeface="Calibri"/>
                        </a:rPr>
                        <a:t>29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Custodian II-Building Services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32,500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51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a:solidFill>
                            <a:srgbClr val="000000"/>
                          </a:solidFill>
                          <a:latin typeface="Calibri"/>
                        </a:rPr>
                        <a:t>30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part time position in Accounting Svcs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22,000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31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Additional funding for division wide Travel/OS&amp;E-Student Affairs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25,000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a:solidFill>
                            <a:srgbClr val="000000"/>
                          </a:solidFill>
                          <a:latin typeface="Calibri"/>
                        </a:rPr>
                        <a:t>32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Additional funding to create new Social Media Specialist position-Public &amp; Media Relations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25,000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33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(4) surveillance camera monitors in Public Safety office</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3,000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34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additional Part Time faculty(Off-Campus)-Provost Office</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50,000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35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Security Officer/Fayette-Public Safety</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35,000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a:solidFill>
                            <a:srgbClr val="000000"/>
                          </a:solidFill>
                          <a:latin typeface="Calibri"/>
                        </a:rPr>
                        <a:t>36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equipment for film production courses-Visual &amp; Performing Arts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28,908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37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0" i="0" u="none" strike="noStrike">
                          <a:solidFill>
                            <a:srgbClr val="000000"/>
                          </a:solidFill>
                          <a:latin typeface="Calibri"/>
                        </a:rPr>
                        <a:t>Administrative Assistant-Extended Programs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dirty="0">
                          <a:solidFill>
                            <a:srgbClr val="000000"/>
                          </a:solidFill>
                          <a:latin typeface="Calibri"/>
                        </a:rPr>
                        <a:t>           40,000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dirty="0">
                          <a:solidFill>
                            <a:srgbClr val="000000"/>
                          </a:solidFill>
                          <a:latin typeface="Calibri"/>
                        </a:rPr>
                        <a:t>46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7735">
                <a:tc>
                  <a:txBody>
                    <a:bodyPr/>
                    <a:lstStyle/>
                    <a:p>
                      <a:pPr algn="ctr" fontAlgn="b"/>
                      <a:r>
                        <a:rPr lang="en-US" sz="600" b="0" i="0" u="none" strike="noStrike" dirty="0">
                          <a:solidFill>
                            <a:srgbClr val="000000"/>
                          </a:solidFill>
                          <a:latin typeface="Calibri"/>
                        </a:rPr>
                        <a:t>38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Security Guard/Surveillance Specialist-Public Safety</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30,000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a:solidFill>
                            <a:srgbClr val="000000"/>
                          </a:solidFill>
                          <a:latin typeface="Calibri"/>
                        </a:rPr>
                        <a:t>39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Administrative and Utilities Coordinator-Facilities Management</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52,000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40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Project Manager/Coordinator-OITS Neworking</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53,200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41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Grounds Foreman-Landscape Management</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41,600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a:solidFill>
                            <a:srgbClr val="000000"/>
                          </a:solidFill>
                          <a:latin typeface="Calibri"/>
                        </a:rPr>
                        <a:t>42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Additional funding for purchasing resources for students-Library</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57,350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43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CSU 1022 course staff stipends-1st Year Advising &amp; Retention Center</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25,000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44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lifecycle upgrade plan for obsolete AV equipment-OITS Media Services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104,020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a:solidFill>
                            <a:srgbClr val="000000"/>
                          </a:solidFill>
                          <a:latin typeface="Calibri"/>
                        </a:rPr>
                        <a:t>45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to make position in Media Services whole</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latin typeface="Calibri"/>
                        </a:rPr>
                        <a:t>             6,823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46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US" sz="600" b="0" i="0" u="none" strike="noStrike">
                          <a:solidFill>
                            <a:srgbClr val="000000"/>
                          </a:solidFill>
                          <a:latin typeface="Calibri"/>
                        </a:rPr>
                        <a:t>Economic Development Coordinator(Release Time)-College of Business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600" b="0" i="0" u="none" strike="noStrike">
                          <a:solidFill>
                            <a:srgbClr val="000000"/>
                          </a:solidFill>
                          <a:latin typeface="Calibri"/>
                        </a:rPr>
                        <a:t>           10,000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600" b="0" i="0" u="none" strike="noStrike" dirty="0">
                          <a:solidFill>
                            <a:srgbClr val="000000"/>
                          </a:solidFill>
                          <a:latin typeface="Calibri"/>
                        </a:rPr>
                        <a:t>41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7735">
                <a:tc>
                  <a:txBody>
                    <a:bodyPr/>
                    <a:lstStyle/>
                    <a:p>
                      <a:pPr algn="ctr" fontAlgn="b"/>
                      <a:r>
                        <a:rPr lang="en-US" sz="600" b="0" i="0" u="none" strike="noStrike" dirty="0">
                          <a:solidFill>
                            <a:srgbClr val="000000"/>
                          </a:solidFill>
                          <a:latin typeface="Calibri"/>
                        </a:rPr>
                        <a:t>47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Student Retention and Performance Datamart-OITS Admin Systems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114,017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48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Faculty/Advisor-Interdisciplinary Studies</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53,600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49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PeopleAdmin faculty job portal-Provost Office</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8,000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5</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40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50</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security gates at Clayton Station-Public Safety</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475,000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11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51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Staff Development and Training Program-HR</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10,000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37</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52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power surge protection at guard station-Public Safety</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1,950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6</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33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53</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utility security vehicle-Public Safety</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20,000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9</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8</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32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735">
                <a:tc>
                  <a:txBody>
                    <a:bodyPr/>
                    <a:lstStyle/>
                    <a:p>
                      <a:pPr algn="ctr" fontAlgn="b"/>
                      <a:r>
                        <a:rPr lang="en-US" sz="600" b="0" i="0" u="none" strike="noStrike" dirty="0">
                          <a:solidFill>
                            <a:srgbClr val="000000"/>
                          </a:solidFill>
                          <a:latin typeface="Calibri"/>
                        </a:rPr>
                        <a:t>54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Calibri"/>
                        </a:rPr>
                        <a:t>Funding for new space for Student Software/Call Center/Campus Support-HUB</a:t>
                      </a:r>
                    </a:p>
                  </a:txBody>
                  <a:tcPr marL="3341" marR="3341" marT="33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27,662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Calibri"/>
                        </a:rPr>
                        <a:t>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0" i="0" u="none" strike="noStrike">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2</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14</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31</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67">
                <a:tc>
                  <a:txBody>
                    <a:bodyPr/>
                    <a:lstStyle/>
                    <a:p>
                      <a:pPr algn="l" fontAlgn="b"/>
                      <a:endParaRPr lang="en-US" sz="400" b="0" i="0" u="none" strike="noStrike" dirty="0">
                        <a:solidFill>
                          <a:srgbClr val="000000"/>
                        </a:solidFill>
                        <a:latin typeface="Calibri"/>
                      </a:endParaRPr>
                    </a:p>
                  </a:txBody>
                  <a:tcPr marL="3341" marR="3341" marT="334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solidFill>
                            <a:srgbClr val="000000"/>
                          </a:solidFill>
                          <a:latin typeface="Calibri"/>
                        </a:rPr>
                        <a:t>TOTALS</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973,467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Calibri"/>
                        </a:rPr>
                        <a:t>  1,919,313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latin typeface="Calibri"/>
                        </a:rPr>
                        <a:t>    266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a:solidFill>
                            <a:srgbClr val="000000"/>
                          </a:solidFill>
                          <a:latin typeface="Calibri"/>
                        </a:rPr>
                        <a:t>    266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latin typeface="Calibri"/>
                        </a:rPr>
                        <a:t>    247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600" b="1" i="0" u="none" strike="noStrike" dirty="0">
                          <a:solidFill>
                            <a:srgbClr val="000000"/>
                          </a:solidFill>
                          <a:latin typeface="Calibri"/>
                        </a:rPr>
                        <a:t>    247 </a:t>
                      </a:r>
                    </a:p>
                  </a:txBody>
                  <a:tcPr marL="3341" marR="3341" marT="33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3341" marR="3341" marT="334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608770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685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76200" y="152400"/>
            <a:ext cx="4953000" cy="457200"/>
          </a:xfrm>
        </p:spPr>
        <p:txBody>
          <a:bodyPr>
            <a:normAutofit fontScale="90000"/>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3" cstate="print"/>
          <a:srcRect/>
          <a:stretch>
            <a:fillRect/>
          </a:stretch>
        </p:blipFill>
        <p:spPr bwMode="auto">
          <a:xfrm>
            <a:off x="5821218" y="152400"/>
            <a:ext cx="3352800" cy="533400"/>
          </a:xfrm>
          <a:prstGeom prst="rect">
            <a:avLst/>
          </a:prstGeom>
          <a:noFill/>
        </p:spPr>
      </p:pic>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4</a:t>
            </a:fld>
            <a:endParaRPr lang="en-US" dirty="0">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771420707"/>
              </p:ext>
            </p:extLst>
          </p:nvPr>
        </p:nvGraphicFramePr>
        <p:xfrm>
          <a:off x="609600" y="619310"/>
          <a:ext cx="7305324" cy="6272917"/>
        </p:xfrm>
        <a:graphic>
          <a:graphicData uri="http://schemas.openxmlformats.org/drawingml/2006/table">
            <a:tbl>
              <a:tblPr/>
              <a:tblGrid>
                <a:gridCol w="2856502"/>
                <a:gridCol w="191498"/>
                <a:gridCol w="993392"/>
                <a:gridCol w="973445"/>
                <a:gridCol w="95749"/>
                <a:gridCol w="175540"/>
                <a:gridCol w="95749"/>
                <a:gridCol w="678715"/>
                <a:gridCol w="1244734"/>
              </a:tblGrid>
              <a:tr h="125700">
                <a:tc>
                  <a:txBody>
                    <a:bodyPr/>
                    <a:lstStyle/>
                    <a:p>
                      <a:pPr algn="l" fontAlgn="b"/>
                      <a:endParaRPr lang="en-US" sz="600" b="1"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6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5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5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5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5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5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5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500" b="0" i="0" u="none" strike="noStrike">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r>
                        <a:rPr lang="en-US" sz="900" b="1" i="0" u="none" strike="noStrike" dirty="0">
                          <a:solidFill>
                            <a:srgbClr val="000000"/>
                          </a:solidFill>
                          <a:latin typeface="Calibri"/>
                        </a:rPr>
                        <a:t>Revenue</a:t>
                      </a: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ctr" fontAlgn="b"/>
                      <a:r>
                        <a:rPr lang="en-US" sz="900" b="1" i="0" u="none" strike="noStrike" dirty="0">
                          <a:solidFill>
                            <a:srgbClr val="000000"/>
                          </a:solidFill>
                          <a:latin typeface="Calibri"/>
                        </a:rPr>
                        <a:t>FY14 Budget</a:t>
                      </a: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1" i="0" u="none" strike="noStrike" dirty="0">
                          <a:solidFill>
                            <a:srgbClr val="000000"/>
                          </a:solidFill>
                          <a:latin typeface="Calibri"/>
                        </a:rPr>
                        <a:t>FY15 Budget</a:t>
                      </a: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189395">
                <a:tc>
                  <a:txBody>
                    <a:bodyPr/>
                    <a:lstStyle/>
                    <a:p>
                      <a:pPr algn="l" fontAlgn="b"/>
                      <a:r>
                        <a:rPr lang="en-US" sz="900" b="1" i="0" u="none" strike="noStrike" dirty="0">
                          <a:solidFill>
                            <a:srgbClr val="000000"/>
                          </a:solidFill>
                          <a:latin typeface="Calibri"/>
                        </a:rPr>
                        <a:t>State Appropriation</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23,251,922 </a:t>
                      </a:r>
                    </a:p>
                  </a:txBody>
                  <a:tcPr marL="4395" marR="4395" marT="439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1"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99805">
                <a:tc>
                  <a:txBody>
                    <a:bodyPr/>
                    <a:lstStyle/>
                    <a:p>
                      <a:pPr algn="l" fontAlgn="b"/>
                      <a:r>
                        <a:rPr lang="en-US" sz="900" b="1" i="0" u="none" strike="noStrike" dirty="0">
                          <a:solidFill>
                            <a:srgbClr val="000000"/>
                          </a:solidFill>
                          <a:latin typeface="Calibri"/>
                        </a:rPr>
                        <a:t>Special Funding Initiative</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162,133 </a:t>
                      </a:r>
                    </a:p>
                  </a:txBody>
                  <a:tcPr marL="4395" marR="4395" marT="4395" marB="0" anchor="b">
                    <a:lnL>
                      <a:noFill/>
                    </a:lnL>
                    <a:lnR>
                      <a:noFill/>
                    </a:lnR>
                    <a:lnT>
                      <a:noFill/>
                    </a:lnT>
                    <a:lnB>
                      <a:noFill/>
                    </a:lnB>
                  </a:tcPr>
                </a:tc>
                <a:tc>
                  <a:txBody>
                    <a:bodyPr/>
                    <a:lstStyle/>
                    <a:p>
                      <a:pPr algn="l" fontAlgn="b"/>
                      <a:endParaRPr lang="en-US" sz="900" b="1"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96334">
                <a:tc>
                  <a:txBody>
                    <a:bodyPr/>
                    <a:lstStyle/>
                    <a:p>
                      <a:pPr algn="l" fontAlgn="b"/>
                      <a:r>
                        <a:rPr lang="en-US" sz="900" b="1" i="0" u="none" strike="noStrike" dirty="0">
                          <a:solidFill>
                            <a:srgbClr val="000000"/>
                          </a:solidFill>
                          <a:latin typeface="Calibri"/>
                        </a:rPr>
                        <a:t>Tuition</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27,750,000 </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smtClean="0">
                          <a:solidFill>
                            <a:srgbClr val="000000"/>
                          </a:solidFill>
                          <a:latin typeface="Calibri"/>
                        </a:rPr>
                        <a:t>????</a:t>
                      </a:r>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ctr" fontAlgn="b"/>
                      <a:endParaRPr lang="en-US" sz="800" b="0" i="0" u="none" strike="noStrike" dirty="0">
                        <a:solidFill>
                          <a:srgbClr val="000000"/>
                        </a:solidFill>
                        <a:latin typeface="Calibri"/>
                      </a:endParaRPr>
                    </a:p>
                  </a:txBody>
                  <a:tcPr marL="4395" marR="4395" marT="4395" marB="0" anchor="b">
                    <a:lnL>
                      <a:noFill/>
                    </a:lnL>
                    <a:lnR>
                      <a:noFill/>
                    </a:lnR>
                    <a:lnT>
                      <a:noFill/>
                    </a:lnT>
                    <a:lnB>
                      <a:noFill/>
                    </a:lnB>
                  </a:tcPr>
                </a:tc>
              </a:tr>
              <a:tr h="152400">
                <a:tc>
                  <a:txBody>
                    <a:bodyPr/>
                    <a:lstStyle/>
                    <a:p>
                      <a:pPr algn="l" fontAlgn="b"/>
                      <a:r>
                        <a:rPr lang="en-US" sz="900" b="1" i="0" u="none" strike="noStrike" dirty="0">
                          <a:solidFill>
                            <a:srgbClr val="000000"/>
                          </a:solidFill>
                          <a:latin typeface="Calibri"/>
                        </a:rPr>
                        <a:t>Fees &amp; Other General</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6,322,100 </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6,124,750 </a:t>
                      </a: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r>
                        <a:rPr lang="en-US" sz="900" b="1" i="0" u="none" strike="noStrike" dirty="0">
                          <a:solidFill>
                            <a:srgbClr val="000000"/>
                          </a:solidFill>
                          <a:latin typeface="Calibri"/>
                        </a:rPr>
                        <a:t>Carry Forward Funds</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600,000 </a:t>
                      </a: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832,500 </a:t>
                      </a: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latin typeface="Calibri"/>
                        </a:rPr>
                        <a:t> </a:t>
                      </a: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r>
              <a:tr h="152474">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rgbClr val="000000"/>
                          </a:solidFill>
                          <a:latin typeface="Calibri"/>
                        </a:rPr>
                        <a:t>   58,086,155 </a:t>
                      </a:r>
                    </a:p>
                  </a:txBody>
                  <a:tcPr marL="4395" marR="4395" marT="43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00" b="0" i="0" u="none" strike="noStrike" dirty="0">
                          <a:solidFill>
                            <a:srgbClr val="000000"/>
                          </a:solidFill>
                          <a:latin typeface="Calibri"/>
                        </a:rPr>
                        <a:t>????</a:t>
                      </a:r>
                    </a:p>
                  </a:txBody>
                  <a:tcPr marL="4395" marR="4395" marT="43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474">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w="6350" cap="flat" cmpd="sng" algn="ctr">
                      <a:solidFill>
                        <a:srgbClr val="000000"/>
                      </a:solidFill>
                      <a:prstDash val="solid"/>
                      <a:round/>
                      <a:headEnd type="none" w="med" len="med"/>
                      <a:tailEnd type="none" w="med" len="med"/>
                    </a:lnT>
                    <a:lnB>
                      <a:noFill/>
                    </a:lnB>
                  </a:tcPr>
                </a:tc>
              </a:tr>
              <a:tr h="152474">
                <a:tc>
                  <a:txBody>
                    <a:bodyPr/>
                    <a:lstStyle/>
                    <a:p>
                      <a:pPr algn="l" fontAlgn="b"/>
                      <a:r>
                        <a:rPr lang="en-US" sz="900" b="1" i="0" u="none" strike="noStrike" dirty="0">
                          <a:solidFill>
                            <a:srgbClr val="000000"/>
                          </a:solidFill>
                          <a:latin typeface="Calibri"/>
                        </a:rPr>
                        <a:t>Expenditures</a:t>
                      </a: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137654">
                <a:tc>
                  <a:txBody>
                    <a:bodyPr/>
                    <a:lstStyle/>
                    <a:p>
                      <a:pPr algn="l" fontAlgn="b"/>
                      <a:r>
                        <a:rPr lang="en-US" sz="900" b="0" i="0" u="none" strike="noStrike" dirty="0">
                          <a:solidFill>
                            <a:srgbClr val="000000"/>
                          </a:solidFill>
                          <a:latin typeface="Calibri"/>
                        </a:rPr>
                        <a:t>    Updated current budget</a:t>
                      </a:r>
                    </a:p>
                  </a:txBody>
                  <a:tcPr marL="4395" marR="4395" marT="439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55,733,662 </a:t>
                      </a:r>
                    </a:p>
                  </a:txBody>
                  <a:tcPr marL="4395" marR="4395" marT="4395" marB="0" anchor="b">
                    <a:lnL>
                      <a:noFill/>
                    </a:lnL>
                    <a:lnR>
                      <a:noFill/>
                    </a:lnR>
                    <a:lnT>
                      <a:noFill/>
                    </a:lnT>
                    <a:lnB>
                      <a:noFill/>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smtClean="0">
                          <a:solidFill>
                            <a:srgbClr val="000000"/>
                          </a:solidFill>
                          <a:latin typeface="Calibri"/>
                        </a:rPr>
                        <a:t>????</a:t>
                      </a:r>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ctr" fontAlgn="b"/>
                      <a:endParaRPr lang="en-US" sz="800" b="0" i="0" u="none" strike="noStrike" dirty="0">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r>
                        <a:rPr lang="en-US" sz="900" b="1" i="0" u="none" strike="noStrike" dirty="0">
                          <a:solidFill>
                            <a:srgbClr val="000000"/>
                          </a:solidFill>
                          <a:latin typeface="Calibri"/>
                        </a:rPr>
                        <a:t>Required Funding Items added:</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r>
                        <a:rPr lang="en-US" sz="900" b="0" i="0" u="none" strike="noStrike" dirty="0">
                          <a:solidFill>
                            <a:srgbClr val="000000"/>
                          </a:solidFill>
                          <a:latin typeface="Calibri"/>
                        </a:rPr>
                        <a:t>   University Contingency</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120,000 </a:t>
                      </a: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smtClean="0">
                          <a:solidFill>
                            <a:srgbClr val="000000"/>
                          </a:solidFill>
                          <a:latin typeface="Calibri"/>
                        </a:rPr>
                        <a:t>300,000</a:t>
                      </a:r>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94457">
                <a:tc>
                  <a:txBody>
                    <a:bodyPr/>
                    <a:lstStyle/>
                    <a:p>
                      <a:pPr algn="l" fontAlgn="b"/>
                      <a:r>
                        <a:rPr lang="en-US" sz="900" b="0" i="0" u="none" strike="noStrike" dirty="0">
                          <a:solidFill>
                            <a:srgbClr val="000000"/>
                          </a:solidFill>
                          <a:latin typeface="Calibri"/>
                        </a:rPr>
                        <a:t>   Increase in health insurance/TRS</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19,432 </a:t>
                      </a: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94457">
                <a:tc>
                  <a:txBody>
                    <a:bodyPr/>
                    <a:lstStyle/>
                    <a:p>
                      <a:pPr algn="l" fontAlgn="b"/>
                      <a:r>
                        <a:rPr lang="en-US" sz="900" b="0" i="0" u="none" strike="noStrike" dirty="0">
                          <a:solidFill>
                            <a:srgbClr val="000000"/>
                          </a:solidFill>
                          <a:latin typeface="Calibri"/>
                        </a:rPr>
                        <a:t>   Increase in software licenses</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34,539 </a:t>
                      </a: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46,699 </a:t>
                      </a: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94457">
                <a:tc gridSpan="2">
                  <a:txBody>
                    <a:bodyPr/>
                    <a:lstStyle/>
                    <a:p>
                      <a:pPr algn="l" fontAlgn="b"/>
                      <a:r>
                        <a:rPr lang="en-US" sz="900" b="0" i="0" u="none" strike="noStrike" dirty="0">
                          <a:solidFill>
                            <a:srgbClr val="000000"/>
                          </a:solidFill>
                          <a:latin typeface="Calibri"/>
                        </a:rPr>
                        <a:t>   Faculty Promotions including benefits</a:t>
                      </a:r>
                    </a:p>
                  </a:txBody>
                  <a:tcPr marL="4395" marR="4395" marT="4395" marB="0" anchor="b">
                    <a:lnL>
                      <a:noFill/>
                    </a:lnL>
                    <a:lnR>
                      <a:noFill/>
                    </a:lnR>
                    <a:lnT>
                      <a:noFill/>
                    </a:lnT>
                    <a:lnB>
                      <a:noFill/>
                    </a:lnB>
                  </a:tcPr>
                </a:tc>
                <a:tc hMerge="1">
                  <a:txBody>
                    <a:bodyPr/>
                    <a:lstStyle/>
                    <a:p>
                      <a:endParaRPr lang="en-US"/>
                    </a:p>
                  </a:txBody>
                  <a:tcPr/>
                </a:tc>
                <a:tc>
                  <a:txBody>
                    <a:bodyPr/>
                    <a:lstStyle/>
                    <a:p>
                      <a:pPr algn="r" fontAlgn="b"/>
                      <a:r>
                        <a:rPr lang="en-US" sz="900" b="0" i="0" u="none" strike="noStrike" dirty="0">
                          <a:solidFill>
                            <a:srgbClr val="000000"/>
                          </a:solidFill>
                          <a:latin typeface="Calibri"/>
                        </a:rPr>
                        <a:t>            76,563 </a:t>
                      </a: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94457">
                <a:tc>
                  <a:txBody>
                    <a:bodyPr/>
                    <a:lstStyle/>
                    <a:p>
                      <a:pPr algn="l" fontAlgn="b"/>
                      <a:r>
                        <a:rPr lang="en-US" sz="900" b="0" i="0" u="none" strike="noStrike" dirty="0">
                          <a:solidFill>
                            <a:srgbClr val="000000"/>
                          </a:solidFill>
                          <a:latin typeface="Calibri"/>
                        </a:rPr>
                        <a:t>   Archives</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56,000 </a:t>
                      </a:r>
                    </a:p>
                  </a:txBody>
                  <a:tcPr marL="4395" marR="4395" marT="4395" marB="0" anchor="b">
                    <a:lnL>
                      <a:noFill/>
                    </a:lnL>
                    <a:lnR>
                      <a:noFill/>
                    </a:lnR>
                    <a:lnT>
                      <a:noFill/>
                    </a:lnT>
                    <a:lnB>
                      <a:noFill/>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59356">
                <a:tc>
                  <a:txBody>
                    <a:bodyPr/>
                    <a:lstStyle/>
                    <a:p>
                      <a:pPr algn="l" fontAlgn="b"/>
                      <a:r>
                        <a:rPr lang="en-US" sz="900" b="0" i="0" u="none" strike="noStrike" dirty="0">
                          <a:solidFill>
                            <a:srgbClr val="000000"/>
                          </a:solidFill>
                          <a:latin typeface="Calibri"/>
                        </a:rPr>
                        <a:t>   Chiller NSB</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350,000 </a:t>
                      </a: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209455">
                <a:tc>
                  <a:txBody>
                    <a:bodyPr/>
                    <a:lstStyle/>
                    <a:p>
                      <a:pPr algn="l" fontAlgn="b"/>
                      <a:r>
                        <a:rPr lang="en-US" sz="900" b="0" i="0" u="none" strike="noStrike" dirty="0">
                          <a:solidFill>
                            <a:srgbClr val="000000"/>
                          </a:solidFill>
                          <a:latin typeface="Calibri"/>
                        </a:rPr>
                        <a:t>   Possible Funding for Merit Raises</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56,040,196 </a:t>
                      </a:r>
                    </a:p>
                  </a:txBody>
                  <a:tcPr marL="4395" marR="4395" marT="43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r>
                        <a:rPr lang="en-US" sz="900" b="1" i="0" u="none" strike="noStrike" dirty="0">
                          <a:solidFill>
                            <a:srgbClr val="000000"/>
                          </a:solidFill>
                          <a:latin typeface="Calibri"/>
                        </a:rPr>
                        <a:t>Unresolved Issues**</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r>
                        <a:rPr lang="en-US" sz="900" b="0" i="0" u="none" strike="noStrike" dirty="0">
                          <a:solidFill>
                            <a:srgbClr val="000000"/>
                          </a:solidFill>
                          <a:latin typeface="Calibri"/>
                        </a:rPr>
                        <a:t>   Salary Stressors including benefits</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295,843 </a:t>
                      </a: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94457">
                <a:tc>
                  <a:txBody>
                    <a:bodyPr/>
                    <a:lstStyle/>
                    <a:p>
                      <a:pPr algn="l" fontAlgn="b"/>
                      <a:r>
                        <a:rPr lang="en-US" sz="900" b="0" i="0" u="none" strike="noStrike" dirty="0">
                          <a:solidFill>
                            <a:srgbClr val="000000"/>
                          </a:solidFill>
                          <a:latin typeface="Calibri"/>
                        </a:rPr>
                        <a:t>   Litigation</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45,000 </a:t>
                      </a:r>
                    </a:p>
                  </a:txBody>
                  <a:tcPr marL="4395" marR="4395" marT="4395" marB="0" anchor="b">
                    <a:lnL>
                      <a:noFill/>
                    </a:lnL>
                    <a:lnR>
                      <a:noFill/>
                    </a:lnR>
                    <a:lnT>
                      <a:noFill/>
                    </a:lnT>
                    <a:lnB>
                      <a:noFill/>
                    </a:lnB>
                  </a:tcPr>
                </a:tc>
                <a:tc>
                  <a:txBody>
                    <a:bodyPr/>
                    <a:lstStyle/>
                    <a:p>
                      <a:pPr algn="r"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208345">
                <a:tc gridSpan="2">
                  <a:txBody>
                    <a:bodyPr/>
                    <a:lstStyle/>
                    <a:p>
                      <a:pPr algn="l" fontAlgn="b"/>
                      <a:r>
                        <a:rPr lang="en-US" sz="900" b="0" i="0" u="none" strike="noStrike" dirty="0">
                          <a:solidFill>
                            <a:srgbClr val="000000"/>
                          </a:solidFill>
                          <a:latin typeface="Calibri"/>
                        </a:rPr>
                        <a:t>   Campus Loop Utilities Additional Funds</a:t>
                      </a:r>
                    </a:p>
                  </a:txBody>
                  <a:tcPr marL="4395" marR="4395" marT="4395" marB="0" anchor="b">
                    <a:lnL>
                      <a:noFill/>
                    </a:lnL>
                    <a:lnR>
                      <a:noFill/>
                    </a:lnR>
                    <a:lnT>
                      <a:noFill/>
                    </a:lnT>
                    <a:lnB>
                      <a:noFill/>
                    </a:lnB>
                  </a:tcPr>
                </a:tc>
                <a:tc hMerge="1">
                  <a:txBody>
                    <a:bodyPr/>
                    <a:lstStyle/>
                    <a:p>
                      <a:endParaRPr lang="en-US"/>
                    </a:p>
                  </a:txBody>
                  <a:tcPr/>
                </a:tc>
                <a:tc>
                  <a:txBody>
                    <a:bodyPr/>
                    <a:lstStyle/>
                    <a:p>
                      <a:pPr algn="r" fontAlgn="b"/>
                      <a:r>
                        <a:rPr lang="en-US" sz="900" b="0" i="0" u="none" strike="noStrike" dirty="0">
                          <a:solidFill>
                            <a:srgbClr val="000000"/>
                          </a:solidFill>
                          <a:latin typeface="Calibri"/>
                        </a:rPr>
                        <a:t>         400,000 </a:t>
                      </a: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194457">
                <a:tc>
                  <a:txBody>
                    <a:bodyPr/>
                    <a:lstStyle/>
                    <a:p>
                      <a:pPr algn="l" fontAlgn="b"/>
                      <a:r>
                        <a:rPr lang="en-US" sz="900" b="0" i="0" u="none" strike="noStrike" dirty="0">
                          <a:solidFill>
                            <a:srgbClr val="000000"/>
                          </a:solidFill>
                          <a:latin typeface="Calibri"/>
                        </a:rPr>
                        <a:t>   Veterans Resource Center</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10,000 </a:t>
                      </a: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219315">
                <a:tc>
                  <a:txBody>
                    <a:bodyPr/>
                    <a:lstStyle/>
                    <a:p>
                      <a:pPr algn="l" fontAlgn="b"/>
                      <a:r>
                        <a:rPr lang="en-US" sz="900" b="0" i="0" u="none" strike="noStrike" dirty="0">
                          <a:solidFill>
                            <a:srgbClr val="000000"/>
                          </a:solidFill>
                          <a:latin typeface="Calibri"/>
                        </a:rPr>
                        <a:t>   Archives</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214593">
                <a:tc>
                  <a:txBody>
                    <a:bodyPr/>
                    <a:lstStyle/>
                    <a:p>
                      <a:pPr algn="l" fontAlgn="b"/>
                      <a:r>
                        <a:rPr lang="en-US" sz="900" b="0" i="0" u="none" strike="noStrike" dirty="0">
                          <a:solidFill>
                            <a:srgbClr val="000000"/>
                          </a:solidFill>
                          <a:latin typeface="Calibri"/>
                        </a:rPr>
                        <a:t>   Library Renovation</a:t>
                      </a: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750,843 </a:t>
                      </a:r>
                    </a:p>
                  </a:txBody>
                  <a:tcPr marL="4395" marR="4395" marT="43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r>
                        <a:rPr lang="en-US" sz="900" b="1" i="0" u="none" strike="noStrike" dirty="0">
                          <a:solidFill>
                            <a:srgbClr val="000000"/>
                          </a:solidFill>
                          <a:latin typeface="Calibri"/>
                        </a:rPr>
                        <a:t>Left to Distribute</a:t>
                      </a:r>
                    </a:p>
                  </a:txBody>
                  <a:tcPr marL="4395" marR="4395" marT="4395"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dirty="0">
                          <a:solidFill>
                            <a:srgbClr val="000000"/>
                          </a:solidFill>
                          <a:latin typeface="Calibri"/>
                        </a:rPr>
                        <a:t>     1,295,116 </a:t>
                      </a:r>
                    </a:p>
                  </a:txBody>
                  <a:tcPr marL="4395" marR="4395" marT="43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4395" marR="4395" marT="439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0" i="0" u="none" strike="noStrike">
                          <a:solidFill>
                            <a:srgbClr val="000000"/>
                          </a:solidFill>
                          <a:latin typeface="Calibri"/>
                        </a:rPr>
                        <a:t> </a:t>
                      </a:r>
                    </a:p>
                  </a:txBody>
                  <a:tcPr marL="4395" marR="4395" marT="4395" marB="0" anchor="b">
                    <a:lnL>
                      <a:noFill/>
                    </a:lnL>
                    <a:lnR>
                      <a:noFill/>
                    </a:lnR>
                    <a:lnT>
                      <a:noFill/>
                    </a:lnT>
                    <a:lnB>
                      <a:noFill/>
                    </a:lnB>
                    <a:solidFill>
                      <a:srgbClr val="000000"/>
                    </a:solidFill>
                  </a:tcPr>
                </a:tc>
                <a:tc>
                  <a:txBody>
                    <a:bodyPr/>
                    <a:lstStyle/>
                    <a:p>
                      <a:pPr algn="l" fontAlgn="b"/>
                      <a:endParaRPr lang="en-US" sz="900" b="0" i="0" u="none" strike="noStrike">
                        <a:solidFill>
                          <a:srgbClr val="000000"/>
                        </a:solidFill>
                        <a:latin typeface="Calibri"/>
                      </a:endParaRPr>
                    </a:p>
                  </a:txBody>
                  <a:tcPr marL="4395" marR="4395" marT="439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dirty="0">
                          <a:solidFill>
                            <a:srgbClr val="000000"/>
                          </a:solidFill>
                          <a:latin typeface="Calibri"/>
                        </a:rPr>
                        <a:t> ???? </a:t>
                      </a:r>
                    </a:p>
                  </a:txBody>
                  <a:tcPr marL="4395" marR="4395" marT="43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latin typeface="Calibri"/>
                      </a:endParaRPr>
                    </a:p>
                  </a:txBody>
                  <a:tcPr marL="4395" marR="4395" marT="4395" marB="0" anchor="b">
                    <a:lnL w="12700" cap="flat" cmpd="sng" algn="ctr">
                      <a:solidFill>
                        <a:srgbClr val="000000"/>
                      </a:solidFill>
                      <a:prstDash val="solid"/>
                      <a:round/>
                      <a:headEnd type="none" w="med" len="med"/>
                      <a:tailEnd type="none" w="med" len="med"/>
                    </a:lnL>
                    <a:lnR>
                      <a:noFill/>
                    </a:lnR>
                    <a:lnT>
                      <a:noFill/>
                    </a:lnT>
                    <a:lnB>
                      <a:noFill/>
                    </a:lnB>
                  </a:tcPr>
                </a:tc>
              </a:tr>
              <a:tr h="152474">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152474">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r"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r h="263217">
                <a:tc gridSpan="4">
                  <a:txBody>
                    <a:bodyPr/>
                    <a:lstStyle/>
                    <a:p>
                      <a:pPr algn="l" fontAlgn="t"/>
                      <a:r>
                        <a:rPr lang="en-US" sz="900" b="1" i="0" u="none" strike="noStrike" dirty="0">
                          <a:solidFill>
                            <a:srgbClr val="000000"/>
                          </a:solidFill>
                          <a:latin typeface="Calibri"/>
                        </a:rPr>
                        <a:t>** Library renovations will be accomplished by utilizing the salary savings</a:t>
                      </a:r>
                    </a:p>
                  </a:txBody>
                  <a:tcPr marL="4395" marR="4395" marT="4395"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4395" marR="4395" marT="4395" marB="0" anchor="b">
                    <a:lnL>
                      <a:noFill/>
                    </a:lnL>
                    <a:lnR>
                      <a:noFill/>
                    </a:lnR>
                    <a:lnT>
                      <a:noFill/>
                    </a:lnT>
                    <a:lnB>
                      <a:noFill/>
                    </a:lnB>
                  </a:tcPr>
                </a:tc>
                <a:tc>
                  <a:txBody>
                    <a:bodyPr/>
                    <a:lstStyle/>
                    <a:p>
                      <a:pPr algn="l" fontAlgn="b"/>
                      <a:endParaRPr lang="en-US" sz="1000" b="0" i="0" u="none" strike="noStrike" dirty="0">
                        <a:solidFill>
                          <a:srgbClr val="000000"/>
                        </a:solidFill>
                        <a:latin typeface="Calibri"/>
                      </a:endParaRPr>
                    </a:p>
                  </a:txBody>
                  <a:tcPr marL="4395" marR="4395" marT="4395" marB="0" anchor="b">
                    <a:lnL>
                      <a:noFill/>
                    </a:lnL>
                    <a:lnR>
                      <a:noFill/>
                    </a:lnR>
                    <a:lnT>
                      <a:noFill/>
                    </a:lnT>
                    <a:lnB>
                      <a:noFill/>
                    </a:lnB>
                  </a:tcPr>
                </a:tc>
              </a:tr>
            </a:tbl>
          </a:graphicData>
        </a:graphic>
      </p:graphicFrame>
    </p:spTree>
    <p:extLst>
      <p:ext uri="{BB962C8B-B14F-4D97-AF65-F5344CB8AC3E}">
        <p14:creationId xmlns:p14="http://schemas.microsoft.com/office/powerpoint/2010/main" val="2320427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352800"/>
            <a:ext cx="7046912" cy="1676400"/>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3" cstate="print"/>
          <a:srcRect/>
          <a:stretch>
            <a:fillRect/>
          </a:stretch>
        </p:blipFill>
        <p:spPr bwMode="auto">
          <a:xfrm>
            <a:off x="5791200" y="152400"/>
            <a:ext cx="3352800" cy="755650"/>
          </a:xfrm>
          <a:prstGeom prst="rect">
            <a:avLst/>
          </a:prstGeom>
          <a:noFill/>
        </p:spPr>
      </p:pic>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5</a:t>
            </a:fld>
            <a:endParaRPr 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931174505"/>
              </p:ext>
            </p:extLst>
          </p:nvPr>
        </p:nvGraphicFramePr>
        <p:xfrm>
          <a:off x="1524000" y="2362200"/>
          <a:ext cx="325120" cy="1371600"/>
        </p:xfrm>
        <a:graphic>
          <a:graphicData uri="http://schemas.openxmlformats.org/drawingml/2006/table">
            <a:tbl>
              <a:tblPr firstRow="1" firstCol="1" bandRow="1">
                <a:tableStyleId>{5C22544A-7EE6-4342-B048-85BDC9FD1C3A}</a:tableStyleId>
              </a:tblPr>
              <a:tblGrid>
                <a:gridCol w="162560"/>
                <a:gridCol w="162560"/>
              </a:tblGrid>
              <a:tr h="91428">
                <a:tc>
                  <a:txBody>
                    <a:bodyPr/>
                    <a:lstStyle/>
                    <a:p>
                      <a:endParaRPr lang="en-US" dirty="0"/>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dirty="0"/>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96284">
                <a:tc gridSpan="2">
                  <a:txBody>
                    <a:bodyPr/>
                    <a:lstStyle/>
                    <a:p>
                      <a:endParaRPr lang="en-US" dirty="0"/>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en-US"/>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119482">
                <a:tc gridSpan="2">
                  <a:txBody>
                    <a:bodyPr/>
                    <a:lstStyle/>
                    <a:p>
                      <a:endParaRPr lang="en-US" b="1"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96284">
                <a:tc gridSpan="2">
                  <a:txBody>
                    <a:bodyPr/>
                    <a:lstStyle/>
                    <a:p>
                      <a:endParaRPr lang="en-US"/>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53721">
                <a:tc gridSpan="2">
                  <a:txBody>
                    <a:bodyPr/>
                    <a:lstStyle/>
                    <a:p>
                      <a:endParaRPr lang="en-US"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Rectangle 3"/>
          <p:cNvSpPr>
            <a:spLocks noChangeArrowheads="1"/>
          </p:cNvSpPr>
          <p:nvPr/>
        </p:nvSpPr>
        <p:spPr bwMode="auto">
          <a:xfrm>
            <a:off x="228600" y="1661468"/>
            <a:ext cx="891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Merit Salary Increase</a:t>
            </a:r>
            <a:endParaRPr kumimoji="0" lang="en-US" altLang="en-US" sz="2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381000" y="1166843"/>
            <a:ext cx="8610600" cy="5355312"/>
          </a:xfrm>
          <a:prstGeom prst="rect">
            <a:avLst/>
          </a:prstGeom>
        </p:spPr>
        <p:txBody>
          <a:bodyPr wrap="square">
            <a:spAutoFit/>
          </a:bodyPr>
          <a:lstStyle/>
          <a:p>
            <a:endParaRPr lang="en-US" dirty="0" smtClean="0"/>
          </a:p>
          <a:p>
            <a:endParaRPr lang="en-US" dirty="0"/>
          </a:p>
          <a:p>
            <a:pPr algn="just"/>
            <a:endParaRPr lang="en-US" dirty="0"/>
          </a:p>
          <a:p>
            <a:pPr marL="285750" indent="-285750" algn="just">
              <a:buFont typeface="Arial" panose="020B0604020202020204" pitchFamily="34" charset="0"/>
              <a:buChar char="•"/>
            </a:pPr>
            <a:endParaRPr lang="en-US" dirty="0" smtClean="0"/>
          </a:p>
          <a:p>
            <a:pPr marL="285750" indent="-285750" algn="just">
              <a:buFont typeface="Arial" panose="020B0604020202020204" pitchFamily="34" charset="0"/>
              <a:buChar char="•"/>
            </a:pPr>
            <a:r>
              <a:rPr lang="en-US" dirty="0" smtClean="0"/>
              <a:t>The FY 2015 budget includes funds for Executive, Judicial, and Legislative agencies equivalent to </a:t>
            </a:r>
            <a:r>
              <a:rPr lang="en-US" b="1" dirty="0" smtClean="0"/>
              <a:t>one percent </a:t>
            </a:r>
            <a:r>
              <a:rPr lang="en-US" dirty="0" smtClean="0"/>
              <a:t>of personal services to be used for </a:t>
            </a:r>
            <a:r>
              <a:rPr lang="en-US" b="1" dirty="0" smtClean="0"/>
              <a:t>merit based pay increases </a:t>
            </a:r>
            <a:r>
              <a:rPr lang="en-US" dirty="0" smtClean="0"/>
              <a:t>for high performing current employees, salary adjustments needed to address retention in strategic job classifications, or to increase salaries to recruit skilled new employees. The budget also includes additional funding for resident instruction for the Board of Regents of the University System of Georgia to enable the University System to remain competitive in attracting the highest quality faculty for Georgia's institutions of higher learning.</a:t>
            </a:r>
          </a:p>
          <a:p>
            <a:pPr algn="just"/>
            <a:endParaRPr lang="en-US" dirty="0" smtClean="0"/>
          </a:p>
          <a:p>
            <a:pPr marL="285750" indent="-285750">
              <a:buFont typeface="Arial" panose="020B0604020202020204" pitchFamily="34" charset="0"/>
              <a:buChar char="•"/>
            </a:pPr>
            <a:r>
              <a:rPr lang="en-US" dirty="0"/>
              <a:t>Provide funds for recruitment and retention of Regents faculty effective July 1, 2014. Provide an </a:t>
            </a:r>
            <a:r>
              <a:rPr lang="en-US" dirty="0" smtClean="0"/>
              <a:t>amount equivalent </a:t>
            </a:r>
            <a:r>
              <a:rPr lang="en-US" dirty="0"/>
              <a:t>to 1% of personal services for Regents staff and public librarians to be used for performance </a:t>
            </a:r>
            <a:r>
              <a:rPr lang="en-US" dirty="0" smtClean="0"/>
              <a:t>incentives or </a:t>
            </a:r>
            <a:r>
              <a:rPr lang="en-US" dirty="0"/>
              <a:t>salary adjustments necessary for employee recruitment and retention effective July 1, </a:t>
            </a:r>
            <a:r>
              <a:rPr lang="en-US" dirty="0" smtClean="0"/>
              <a:t>2014.   </a:t>
            </a:r>
            <a:r>
              <a:rPr lang="en-US" b="1" dirty="0" smtClean="0"/>
              <a:t>$11,300,508</a:t>
            </a:r>
          </a:p>
          <a:p>
            <a:endParaRPr lang="en-US" b="1" dirty="0" smtClean="0"/>
          </a:p>
          <a:p>
            <a:pPr marL="285750" indent="-285750">
              <a:buFont typeface="Arial" panose="020B0604020202020204" pitchFamily="34" charset="0"/>
              <a:buChar char="•"/>
            </a:pPr>
            <a:r>
              <a:rPr lang="en-US" b="1" dirty="0" smtClean="0"/>
              <a:t>CSU 1% amount—$363,456</a:t>
            </a:r>
            <a:endParaRPr lang="en-US" b="1" dirty="0"/>
          </a:p>
        </p:txBody>
      </p:sp>
    </p:spTree>
    <p:extLst>
      <p:ext uri="{BB962C8B-B14F-4D97-AF65-F5344CB8AC3E}">
        <p14:creationId xmlns:p14="http://schemas.microsoft.com/office/powerpoint/2010/main" val="264752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2210129142"/>
              </p:ext>
            </p:extLst>
          </p:nvPr>
        </p:nvGraphicFramePr>
        <p:xfrm>
          <a:off x="463550" y="1520825"/>
          <a:ext cx="7991475" cy="5783263"/>
        </p:xfrm>
        <a:graphic>
          <a:graphicData uri="http://schemas.openxmlformats.org/presentationml/2006/ole">
            <mc:AlternateContent xmlns:mc="http://schemas.openxmlformats.org/markup-compatibility/2006">
              <mc:Choice xmlns:v="urn:schemas-microsoft-com:vml" Requires="v">
                <p:oleObj spid="_x0000_s10248" name="Document" r:id="rId5" imgW="8235289" imgH="5934666" progId="Word.Document.12">
                  <p:embed/>
                </p:oleObj>
              </mc:Choice>
              <mc:Fallback>
                <p:oleObj name="Document" r:id="rId5" imgW="8235289" imgH="5934666" progId="Word.Document.12">
                  <p:embed/>
                  <p:pic>
                    <p:nvPicPr>
                      <p:cNvPr id="0" name="Picture 4"/>
                      <p:cNvPicPr>
                        <a:picLocks noChangeAspect="1" noChangeArrowheads="1"/>
                      </p:cNvPicPr>
                      <p:nvPr/>
                    </p:nvPicPr>
                    <p:blipFill>
                      <a:blip r:embed="rId6"/>
                      <a:srcRect/>
                      <a:stretch>
                        <a:fillRect/>
                      </a:stretch>
                    </p:blipFill>
                    <p:spPr bwMode="auto">
                      <a:xfrm>
                        <a:off x="463550" y="1520825"/>
                        <a:ext cx="7991475" cy="5783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6</a:t>
            </a:fld>
            <a:endParaRPr lang="en-US" dirty="0">
              <a:solidFill>
                <a:srgbClr val="000000"/>
              </a:solidFill>
            </a:endParaRPr>
          </a:p>
        </p:txBody>
      </p:sp>
    </p:spTree>
    <p:extLst>
      <p:ext uri="{BB962C8B-B14F-4D97-AF65-F5344CB8AC3E}">
        <p14:creationId xmlns:p14="http://schemas.microsoft.com/office/powerpoint/2010/main" val="4134621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1273337810"/>
              </p:ext>
            </p:extLst>
          </p:nvPr>
        </p:nvGraphicFramePr>
        <p:xfrm>
          <a:off x="74613" y="1296988"/>
          <a:ext cx="8899525" cy="5784850"/>
        </p:xfrm>
        <a:graphic>
          <a:graphicData uri="http://schemas.openxmlformats.org/presentationml/2006/ole">
            <mc:AlternateContent xmlns:mc="http://schemas.openxmlformats.org/markup-compatibility/2006">
              <mc:Choice xmlns:v="urn:schemas-microsoft-com:vml" Requires="v">
                <p:oleObj spid="_x0000_s6158" name="Document" r:id="rId6" imgW="9983997" imgH="6499337" progId="Word.Document.12">
                  <p:embed/>
                </p:oleObj>
              </mc:Choice>
              <mc:Fallback>
                <p:oleObj name="Document" r:id="rId6" imgW="9983997" imgH="6499337" progId="Word.Document.12">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13" y="1296988"/>
                        <a:ext cx="8899525" cy="578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7</a:t>
            </a:fld>
            <a:endParaRPr lang="en-US"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161078224"/>
              </p:ext>
            </p:extLst>
          </p:nvPr>
        </p:nvGraphicFramePr>
        <p:xfrm>
          <a:off x="304800" y="3124200"/>
          <a:ext cx="8305800" cy="3136266"/>
        </p:xfrm>
        <a:graphic>
          <a:graphicData uri="http://schemas.openxmlformats.org/drawingml/2006/table">
            <a:tbl>
              <a:tblPr/>
              <a:tblGrid>
                <a:gridCol w="357056"/>
                <a:gridCol w="6069950"/>
                <a:gridCol w="1037162"/>
                <a:gridCol w="841632"/>
              </a:tblGrid>
              <a:tr h="196344">
                <a:tc gridSpan="4">
                  <a:txBody>
                    <a:bodyPr/>
                    <a:lstStyle/>
                    <a:p>
                      <a:pPr algn="ctr" fontAlgn="b"/>
                      <a:r>
                        <a:rPr lang="en-US" sz="1400" b="1" i="0" u="none" strike="noStrike" dirty="0">
                          <a:solidFill>
                            <a:srgbClr val="000000"/>
                          </a:solidFill>
                          <a:latin typeface="Calibri"/>
                        </a:rPr>
                        <a:t>FY13 $25K &amp; Over Requests</a:t>
                      </a:r>
                    </a:p>
                  </a:txBody>
                  <a:tcPr marL="9350" marR="9350" marT="935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196344">
                <a:tc>
                  <a:txBody>
                    <a:bodyPr/>
                    <a:lstStyle/>
                    <a:p>
                      <a:pPr algn="ctr" fontAlgn="b"/>
                      <a:endParaRPr lang="en-US" sz="1100" b="0" i="0" u="none" strike="noStrike">
                        <a:solidFill>
                          <a:srgbClr val="000000"/>
                        </a:solidFill>
                        <a:latin typeface="Calibri"/>
                      </a:endParaRPr>
                    </a:p>
                  </a:txBody>
                  <a:tcPr marL="9350" marR="9350" marT="9350"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350" marR="9350" marT="9350"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350" marR="9350" marT="935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9350" marR="9350" marT="9350" marB="0" anchor="b">
                    <a:lnL>
                      <a:noFill/>
                    </a:lnL>
                    <a:lnR>
                      <a:noFill/>
                    </a:lnR>
                    <a:lnT>
                      <a:noFill/>
                    </a:lnT>
                    <a:lnB>
                      <a:noFill/>
                    </a:lnB>
                  </a:tcPr>
                </a:tc>
              </a:tr>
              <a:tr h="196344">
                <a:tc>
                  <a:txBody>
                    <a:bodyPr/>
                    <a:lstStyle/>
                    <a:p>
                      <a:pPr algn="ctr" fontAlgn="b"/>
                      <a:endParaRPr lang="en-US" sz="1100" b="0" i="0" u="none" strike="noStrike">
                        <a:solidFill>
                          <a:srgbClr val="000000"/>
                        </a:solidFill>
                        <a:latin typeface="Calibri"/>
                      </a:endParaRPr>
                    </a:p>
                  </a:txBody>
                  <a:tcPr marL="9350" marR="9350" marT="935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Requests</a:t>
                      </a:r>
                    </a:p>
                  </a:txBody>
                  <a:tcPr marL="9350" marR="9350" marT="935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Amount</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latin typeface="Calibri"/>
                      </a:endParaRPr>
                    </a:p>
                  </a:txBody>
                  <a:tcPr marL="9350" marR="9350" marT="935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224393">
                <a:tc>
                  <a:txBody>
                    <a:bodyPr/>
                    <a:lstStyle/>
                    <a:p>
                      <a:pPr algn="ctr" fontAlgn="ctr"/>
                      <a:r>
                        <a:rPr lang="en-US" sz="1200" b="0" i="0" u="none" strike="noStrike" dirty="0">
                          <a:solidFill>
                            <a:srgbClr val="000000"/>
                          </a:solidFill>
                          <a:latin typeface="Calibri"/>
                        </a:rPr>
                        <a:t>1</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latin typeface="Calibri"/>
                        </a:rPr>
                        <a:t>Marketing Implementation for Dreams</a:t>
                      </a:r>
                      <a:r>
                        <a:rPr lang="en-US" sz="1200" b="0" i="0" u="none" strike="noStrike" dirty="0" smtClean="0">
                          <a:solidFill>
                            <a:srgbClr val="000000"/>
                          </a:solidFill>
                          <a:latin typeface="Calibri"/>
                        </a:rPr>
                        <a:t>. Made </a:t>
                      </a:r>
                      <a:r>
                        <a:rPr lang="en-US" sz="1200" b="0" i="0" u="none" strike="noStrike" dirty="0">
                          <a:solidFill>
                            <a:srgbClr val="000000"/>
                          </a:solidFill>
                          <a:latin typeface="Calibri"/>
                        </a:rPr>
                        <a:t>Real.</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latin typeface="Calibri"/>
                        </a:rPr>
                        <a:t>           48,000 </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FUNDED</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93">
                <a:tc>
                  <a:txBody>
                    <a:bodyPr/>
                    <a:lstStyle/>
                    <a:p>
                      <a:pPr algn="ctr" fontAlgn="ctr"/>
                      <a:r>
                        <a:rPr lang="en-US" sz="1200" b="0" i="0" u="none" strike="noStrike">
                          <a:solidFill>
                            <a:srgbClr val="000000"/>
                          </a:solidFill>
                          <a:latin typeface="Calibri"/>
                        </a:rPr>
                        <a:t>2</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latin typeface="Calibri"/>
                        </a:rPr>
                        <a:t>Renovations of NBS Room 188</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latin typeface="Calibri"/>
                        </a:rPr>
                        <a:t>           79,000 </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FUNDED</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93">
                <a:tc>
                  <a:txBody>
                    <a:bodyPr/>
                    <a:lstStyle/>
                    <a:p>
                      <a:pPr algn="ctr" fontAlgn="ctr"/>
                      <a:r>
                        <a:rPr lang="en-US" sz="1200" b="0" i="0" u="none" strike="noStrike">
                          <a:solidFill>
                            <a:srgbClr val="000000"/>
                          </a:solidFill>
                          <a:latin typeface="Calibri"/>
                        </a:rPr>
                        <a:t>3</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latin typeface="Calibri"/>
                        </a:rPr>
                        <a:t>Network Upgrades for Faculty Hall &amp; University Center</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latin typeface="Calibri"/>
                        </a:rPr>
                        <a:t>           80,000 </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FUNDED</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93">
                <a:tc>
                  <a:txBody>
                    <a:bodyPr/>
                    <a:lstStyle/>
                    <a:p>
                      <a:pPr algn="ctr" fontAlgn="ctr"/>
                      <a:r>
                        <a:rPr lang="en-US" sz="1200" b="0" i="0" u="none" strike="noStrike">
                          <a:solidFill>
                            <a:srgbClr val="000000"/>
                          </a:solidFill>
                          <a:latin typeface="Calibri"/>
                        </a:rPr>
                        <a:t>4</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latin typeface="Calibri"/>
                        </a:rPr>
                        <a:t>Purchase Electronic Reference Materials for Library Collections-</a:t>
                      </a:r>
                      <a:r>
                        <a:rPr lang="en-US" sz="1200" b="0" i="0" u="none" strike="noStrike" dirty="0" err="1">
                          <a:solidFill>
                            <a:srgbClr val="000000"/>
                          </a:solidFill>
                          <a:latin typeface="Calibri"/>
                        </a:rPr>
                        <a:t>Ebscohost</a:t>
                      </a:r>
                      <a:endParaRPr lang="en-US" sz="1200" b="0" i="0" u="none" strike="noStrike" dirty="0">
                        <a:solidFill>
                          <a:srgbClr val="000000"/>
                        </a:solidFill>
                        <a:latin typeface="Calibri"/>
                      </a:endParaRP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latin typeface="Calibri"/>
                        </a:rPr>
                        <a:t>           58,553 </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FUNDED</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93">
                <a:tc>
                  <a:txBody>
                    <a:bodyPr/>
                    <a:lstStyle/>
                    <a:p>
                      <a:pPr algn="ctr" fontAlgn="ctr"/>
                      <a:r>
                        <a:rPr lang="en-US" sz="1200" b="0" i="0" u="none" strike="noStrike">
                          <a:solidFill>
                            <a:srgbClr val="000000"/>
                          </a:solidFill>
                          <a:latin typeface="Calibri"/>
                        </a:rPr>
                        <a:t>5</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Consultation Services to Implement new IT Strategic Plan</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latin typeface="Calibri"/>
                        </a:rPr>
                        <a:t>           40,000 </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FUNDED</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93">
                <a:tc>
                  <a:txBody>
                    <a:bodyPr/>
                    <a:lstStyle/>
                    <a:p>
                      <a:pPr algn="ctr" fontAlgn="ctr"/>
                      <a:r>
                        <a:rPr lang="en-US" sz="1200" b="0" i="0" u="none" strike="noStrike">
                          <a:solidFill>
                            <a:srgbClr val="000000"/>
                          </a:solidFill>
                          <a:latin typeface="Calibri"/>
                        </a:rPr>
                        <a:t>6</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Purchase Electronic Reference Materials for Library Collections-GVRL</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latin typeface="Calibri"/>
                        </a:rPr>
                        <a:t>           98,219 </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latin typeface="Calibri"/>
                        </a:rPr>
                        <a:t>FUNDED</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93">
                <a:tc>
                  <a:txBody>
                    <a:bodyPr/>
                    <a:lstStyle/>
                    <a:p>
                      <a:pPr algn="ctr" fontAlgn="ctr"/>
                      <a:r>
                        <a:rPr lang="en-US" sz="1200" b="0" i="0" u="none" strike="noStrike">
                          <a:solidFill>
                            <a:srgbClr val="000000"/>
                          </a:solidFill>
                          <a:latin typeface="Calibri"/>
                        </a:rPr>
                        <a:t>7</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Outdoor Living Laboratory/Field Space</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latin typeface="Calibri"/>
                        </a:rPr>
                        <a:t>         150,000 </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93">
                <a:tc>
                  <a:txBody>
                    <a:bodyPr/>
                    <a:lstStyle/>
                    <a:p>
                      <a:pPr algn="ctr" fontAlgn="ctr"/>
                      <a:r>
                        <a:rPr lang="en-US" sz="1200" b="0" i="0" u="none" strike="noStrike">
                          <a:solidFill>
                            <a:srgbClr val="000000"/>
                          </a:solidFill>
                          <a:latin typeface="Calibri"/>
                        </a:rPr>
                        <a:t>8</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Network Upgrades for Lecture Hall</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latin typeface="Calibri"/>
                        </a:rPr>
                        <a:t>         220,000 </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FUNDED</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93">
                <a:tc>
                  <a:txBody>
                    <a:bodyPr/>
                    <a:lstStyle/>
                    <a:p>
                      <a:pPr algn="ctr" fontAlgn="ctr"/>
                      <a:r>
                        <a:rPr lang="en-US" sz="1200" b="0" i="0" u="none" strike="noStrike">
                          <a:solidFill>
                            <a:srgbClr val="000000"/>
                          </a:solidFill>
                          <a:latin typeface="Calibri"/>
                        </a:rPr>
                        <a:t>9</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Establish Center for Entrepreneurship and Innovation</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latin typeface="Calibri"/>
                        </a:rPr>
                        <a:t>           40,740 </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93">
                <a:tc>
                  <a:txBody>
                    <a:bodyPr/>
                    <a:lstStyle/>
                    <a:p>
                      <a:pPr algn="ctr" fontAlgn="ctr"/>
                      <a:r>
                        <a:rPr lang="en-US" sz="1200" b="0" i="0" u="none" strike="noStrike">
                          <a:solidFill>
                            <a:srgbClr val="000000"/>
                          </a:solidFill>
                          <a:latin typeface="Calibri"/>
                        </a:rPr>
                        <a:t>10</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Purchase Stock Ticker Display</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latin typeface="Calibri"/>
                        </a:rPr>
                        <a:t>           51,490 </a:t>
                      </a:r>
                    </a:p>
                  </a:txBody>
                  <a:tcPr marL="9350" marR="9350" marT="9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572">
                <a:tc>
                  <a:txBody>
                    <a:bodyPr/>
                    <a:lstStyle/>
                    <a:p>
                      <a:pPr algn="ctr" fontAlgn="b"/>
                      <a:endParaRPr lang="en-US" sz="1100" b="0" i="0" u="none" strike="noStrike" dirty="0">
                        <a:solidFill>
                          <a:srgbClr val="000000"/>
                        </a:solidFill>
                        <a:latin typeface="Calibri"/>
                      </a:endParaRPr>
                    </a:p>
                  </a:txBody>
                  <a:tcPr marL="9350" marR="9350" marT="935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200" b="1" i="0" u="none" strike="noStrike">
                          <a:solidFill>
                            <a:srgbClr val="000000"/>
                          </a:solidFill>
                          <a:latin typeface="Calibri"/>
                        </a:rPr>
                        <a:t>TOTALS</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latin typeface="Calibri"/>
                        </a:rPr>
                        <a:t>     866,002 </a:t>
                      </a:r>
                    </a:p>
                  </a:txBody>
                  <a:tcPr marL="9350" marR="9350" marT="9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9350" marR="9350" marT="935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834519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1077734047"/>
              </p:ext>
            </p:extLst>
          </p:nvPr>
        </p:nvGraphicFramePr>
        <p:xfrm>
          <a:off x="0" y="1600200"/>
          <a:ext cx="8899525" cy="5997575"/>
        </p:xfrm>
        <a:graphic>
          <a:graphicData uri="http://schemas.openxmlformats.org/presentationml/2006/ole">
            <mc:AlternateContent xmlns:mc="http://schemas.openxmlformats.org/markup-compatibility/2006">
              <mc:Choice xmlns:v="urn:schemas-microsoft-com:vml" Requires="v">
                <p:oleObj spid="_x0000_s7182" name="Document" r:id="rId6" imgW="9982410" imgH="6725475" progId="Word.Document.12">
                  <p:embed/>
                </p:oleObj>
              </mc:Choice>
              <mc:Fallback>
                <p:oleObj name="Document" r:id="rId6" imgW="9982410" imgH="6725475" progId="Word.Document.12">
                  <p:embed/>
                  <p:pic>
                    <p:nvPicPr>
                      <p:cNvPr id="0" name="Picture 10"/>
                      <p:cNvPicPr>
                        <a:picLocks noChangeAspect="1" noChangeArrowheads="1"/>
                      </p:cNvPicPr>
                      <p:nvPr/>
                    </p:nvPicPr>
                    <p:blipFill>
                      <a:blip r:embed="rId7"/>
                      <a:srcRect/>
                      <a:stretch>
                        <a:fillRect/>
                      </a:stretch>
                    </p:blipFill>
                    <p:spPr bwMode="auto">
                      <a:xfrm>
                        <a:off x="0" y="1600200"/>
                        <a:ext cx="8899525" cy="5997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val="627836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2234770597"/>
              </p:ext>
            </p:extLst>
          </p:nvPr>
        </p:nvGraphicFramePr>
        <p:xfrm>
          <a:off x="0" y="1371600"/>
          <a:ext cx="8899525" cy="2073275"/>
        </p:xfrm>
        <a:graphic>
          <a:graphicData uri="http://schemas.openxmlformats.org/presentationml/2006/ole">
            <mc:AlternateContent xmlns:mc="http://schemas.openxmlformats.org/markup-compatibility/2006">
              <mc:Choice xmlns:v="urn:schemas-microsoft-com:vml" Requires="v">
                <p:oleObj spid="_x0000_s8206" name="Document" r:id="rId6" imgW="9982410" imgH="2675812" progId="Word.Document.12">
                  <p:embed/>
                </p:oleObj>
              </mc:Choice>
              <mc:Fallback>
                <p:oleObj name="Document" r:id="rId6" imgW="9982410" imgH="2675812" progId="Word.Document.12">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371600"/>
                        <a:ext cx="8899525" cy="207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9</a:t>
            </a:fld>
            <a:endParaRPr lang="en-US" dirty="0">
              <a:solidFill>
                <a:srgbClr val="000000"/>
              </a:solidFill>
            </a:endParaRPr>
          </a:p>
        </p:txBody>
      </p:sp>
      <p:sp>
        <p:nvSpPr>
          <p:cNvPr id="10" name="Rectangle 9"/>
          <p:cNvSpPr/>
          <p:nvPr/>
        </p:nvSpPr>
        <p:spPr>
          <a:xfrm>
            <a:off x="611875" y="5315803"/>
            <a:ext cx="7772400" cy="369332"/>
          </a:xfrm>
          <a:prstGeom prst="rect">
            <a:avLst/>
          </a:prstGeom>
        </p:spPr>
        <p:txBody>
          <a:bodyPr wrap="square">
            <a:spAutoFit/>
          </a:bodyPr>
          <a:lstStyle/>
          <a:p>
            <a:pPr algn="ctr"/>
            <a:r>
              <a:rPr lang="en-US" b="1" dirty="0" smtClean="0"/>
              <a:t>        http://www.clayton.edu/President/Communications</a:t>
            </a:r>
            <a:endParaRPr lang="en-US" b="1" dirty="0"/>
          </a:p>
        </p:txBody>
      </p:sp>
    </p:spTree>
    <p:extLst>
      <p:ext uri="{BB962C8B-B14F-4D97-AF65-F5344CB8AC3E}">
        <p14:creationId xmlns:p14="http://schemas.microsoft.com/office/powerpoint/2010/main" val="3566150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108</TotalTime>
  <Words>1439</Words>
  <Application>Microsoft Office PowerPoint</Application>
  <PresentationFormat>On-screen Show (4:3)</PresentationFormat>
  <Paragraphs>718</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Office Theme</vt:lpstr>
      <vt:lpstr>Document</vt:lpstr>
      <vt:lpstr>Microsoft Word Document</vt:lpstr>
      <vt:lpstr>   Open Budget Meeting</vt:lpstr>
      <vt:lpstr>        Open Budget Meeting                                    </vt:lpstr>
      <vt:lpstr>  Open Budget Meeting</vt:lpstr>
      <vt:lpstr>  Open Budget Meeting</vt:lpstr>
      <vt:lpstr>   Open Budget Meeting</vt:lpstr>
      <vt:lpstr>   Open Budget Meeting</vt:lpstr>
      <vt:lpstr>   Open Budget Meeting</vt:lpstr>
      <vt:lpstr>   Open Budget Meeting</vt:lpstr>
      <vt:lpstr>   Open Budget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Budget Meeting</dc:title>
  <dc:creator>Kelly Adams</dc:creator>
  <cp:lastModifiedBy>Kelly Adams</cp:lastModifiedBy>
  <cp:revision>20</cp:revision>
  <cp:lastPrinted>2014-02-14T15:51:23Z</cp:lastPrinted>
  <dcterms:created xsi:type="dcterms:W3CDTF">2014-02-03T16:39:55Z</dcterms:created>
  <dcterms:modified xsi:type="dcterms:W3CDTF">2014-02-14T20:33:42Z</dcterms:modified>
</cp:coreProperties>
</file>