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27"/>
  </p:notesMasterIdLst>
  <p:sldIdLst>
    <p:sldId id="256" r:id="rId5"/>
    <p:sldId id="262" r:id="rId6"/>
    <p:sldId id="282" r:id="rId7"/>
    <p:sldId id="279" r:id="rId8"/>
    <p:sldId id="280" r:id="rId9"/>
    <p:sldId id="281" r:id="rId10"/>
    <p:sldId id="278" r:id="rId11"/>
    <p:sldId id="264" r:id="rId12"/>
    <p:sldId id="265" r:id="rId13"/>
    <p:sldId id="296" r:id="rId14"/>
    <p:sldId id="286" r:id="rId15"/>
    <p:sldId id="297" r:id="rId16"/>
    <p:sldId id="288" r:id="rId17"/>
    <p:sldId id="289" r:id="rId18"/>
    <p:sldId id="298" r:id="rId19"/>
    <p:sldId id="293" r:id="rId20"/>
    <p:sldId id="295" r:id="rId21"/>
    <p:sldId id="283" r:id="rId22"/>
    <p:sldId id="284" r:id="rId23"/>
    <p:sldId id="28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6"/>
    <a:srgbClr val="4F96FF"/>
    <a:srgbClr val="053E87"/>
    <a:srgbClr val="67696E"/>
    <a:srgbClr val="FF7D1E"/>
    <a:srgbClr val="F9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Albany State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9533</c:v>
                </c:pt>
                <c:pt idx="1">
                  <c:v>8963</c:v>
                </c:pt>
                <c:pt idx="2">
                  <c:v>7161</c:v>
                </c:pt>
                <c:pt idx="3">
                  <c:v>6615</c:v>
                </c:pt>
                <c:pt idx="4">
                  <c:v>6371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2-453A-A2C8-E8181DAA68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Atlanta Metro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3033</c:v>
                </c:pt>
                <c:pt idx="1">
                  <c:v>3129</c:v>
                </c:pt>
                <c:pt idx="2">
                  <c:v>2783</c:v>
                </c:pt>
                <c:pt idx="3">
                  <c:v>2501</c:v>
                </c:pt>
                <c:pt idx="4">
                  <c:v>2187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2-453A-A2C8-E8181DAA68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Columbus State</c:v>
                </c:pt>
              </c:strCache>
            </c:strRef>
          </c:tx>
          <c:spPr>
            <a:ln w="22225" cap="rnd" cmpd="sng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8192</c:v>
                </c:pt>
                <c:pt idx="1">
                  <c:v>8440</c:v>
                </c:pt>
                <c:pt idx="2">
                  <c:v>8407</c:v>
                </c:pt>
                <c:pt idx="3">
                  <c:v>8453</c:v>
                </c:pt>
                <c:pt idx="4">
                  <c:v>8076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2-453A-A2C8-E8181DAA68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Gordon State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4047</c:v>
                </c:pt>
                <c:pt idx="1">
                  <c:v>4084</c:v>
                </c:pt>
                <c:pt idx="2">
                  <c:v>3901</c:v>
                </c:pt>
                <c:pt idx="3">
                  <c:v>3986</c:v>
                </c:pt>
                <c:pt idx="4">
                  <c:v>3663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2-453A-A2C8-E8181DAA68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Middle Georgia</c:v>
                </c:pt>
              </c:strCache>
            </c:strRef>
          </c:tx>
          <c:spPr>
            <a:ln w="22225" cap="rnd" cmpd="sng" algn="ctr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7927</c:v>
                </c:pt>
                <c:pt idx="1">
                  <c:v>7676</c:v>
                </c:pt>
                <c:pt idx="2">
                  <c:v>7714</c:v>
                </c:pt>
                <c:pt idx="3">
                  <c:v>7341</c:v>
                </c:pt>
                <c:pt idx="4">
                  <c:v>7802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32-453A-A2C8-E8181DAA682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Clayton State</c:v>
                </c:pt>
              </c:strCache>
            </c:strRef>
          </c:tx>
          <c:spPr>
            <a:ln w="38100" cap="rnd" cmpd="sng" algn="ctr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7022</c:v>
                </c:pt>
                <c:pt idx="1">
                  <c:v>7012</c:v>
                </c:pt>
                <c:pt idx="2">
                  <c:v>6996</c:v>
                </c:pt>
                <c:pt idx="3">
                  <c:v>7003</c:v>
                </c:pt>
                <c:pt idx="4">
                  <c:v>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32-453A-A2C8-E8181DAA6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43147640"/>
        <c:axId val="243148624"/>
      </c:lineChart>
      <c:catAx>
        <c:axId val="2431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48624"/>
        <c:crosses val="autoZero"/>
        <c:auto val="1"/>
        <c:lblAlgn val="ctr"/>
        <c:lblOffset val="100"/>
        <c:noMultiLvlLbl val="0"/>
      </c:catAx>
      <c:valAx>
        <c:axId val="243148624"/>
        <c:scaling>
          <c:orientation val="minMax"/>
          <c:min val="2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476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84956741518415E-2"/>
          <c:y val="0.86571013779527561"/>
          <c:w val="0.96674601438709062"/>
          <c:h val="0.11553986220472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rgbClr val="4F9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368</c:v>
                </c:pt>
                <c:pt idx="1">
                  <c:v>390</c:v>
                </c:pt>
                <c:pt idx="2">
                  <c:v>425</c:v>
                </c:pt>
                <c:pt idx="3">
                  <c:v>441</c:v>
                </c:pt>
                <c:pt idx="4">
                  <c:v>448</c:v>
                </c:pt>
                <c:pt idx="5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C-485F-A3D3-8D0CA9EF93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6463</c:v>
                </c:pt>
                <c:pt idx="1">
                  <c:v>6087</c:v>
                </c:pt>
                <c:pt idx="2">
                  <c:v>5943</c:v>
                </c:pt>
                <c:pt idx="3">
                  <c:v>5778</c:v>
                </c:pt>
                <c:pt idx="4">
                  <c:v>5768</c:v>
                </c:pt>
                <c:pt idx="5">
                  <c:v>5648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C-485F-A3D3-8D0CA9EF93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430</c:v>
                </c:pt>
                <c:pt idx="1">
                  <c:v>545</c:v>
                </c:pt>
                <c:pt idx="2">
                  <c:v>644</c:v>
                </c:pt>
                <c:pt idx="3">
                  <c:v>777</c:v>
                </c:pt>
                <c:pt idx="4">
                  <c:v>787</c:v>
                </c:pt>
                <c:pt idx="5">
                  <c:v>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C-485F-A3D3-8D0CA9EF9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49804640"/>
        <c:axId val="749801032"/>
      </c:barChart>
      <c:catAx>
        <c:axId val="74980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801032"/>
        <c:crosses val="autoZero"/>
        <c:auto val="1"/>
        <c:lblAlgn val="ctr"/>
        <c:lblOffset val="100"/>
        <c:noMultiLvlLbl val="0"/>
      </c:catAx>
      <c:valAx>
        <c:axId val="74980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80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084E7-8E95-4E4B-9019-49ADB8A8093B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E21E3D-5F4A-452A-9391-376B2EECB73A}">
      <dgm:prSet phldrT="[Text]"/>
      <dgm:spPr>
        <a:gradFill flip="none" rotWithShape="1">
          <a:gsLst>
            <a:gs pos="0">
              <a:schemeClr val="bg2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Enrollment Management</a:t>
          </a:r>
          <a:endParaRPr lang="en-US" dirty="0"/>
        </a:p>
      </dgm:t>
    </dgm:pt>
    <dgm:pt modelId="{920E4D4C-C069-4586-98B5-16C789AD8C70}" type="parTrans" cxnId="{C9D8F97D-DC0E-420C-8B0A-0D374850FB31}">
      <dgm:prSet/>
      <dgm:spPr/>
      <dgm:t>
        <a:bodyPr/>
        <a:lstStyle/>
        <a:p>
          <a:endParaRPr lang="en-US"/>
        </a:p>
      </dgm:t>
    </dgm:pt>
    <dgm:pt modelId="{960A3DD1-8FCD-4A19-88E9-04870F751ECE}" type="sibTrans" cxnId="{C9D8F97D-DC0E-420C-8B0A-0D374850FB31}">
      <dgm:prSet/>
      <dgm:spPr/>
      <dgm:t>
        <a:bodyPr/>
        <a:lstStyle/>
        <a:p>
          <a:endParaRPr lang="en-US"/>
        </a:p>
      </dgm:t>
    </dgm:pt>
    <dgm:pt modelId="{6EBE13AF-92D4-4B1F-B6F7-9A5B6EA35EB0}">
      <dgm:prSet phldrT="[Text]"/>
      <dgm:spPr/>
      <dgm:t>
        <a:bodyPr/>
        <a:lstStyle/>
        <a:p>
          <a:r>
            <a:rPr lang="en-US" b="1" dirty="0" smtClean="0"/>
            <a:t>Faculty</a:t>
          </a:r>
          <a:endParaRPr lang="en-US" b="1" dirty="0"/>
        </a:p>
      </dgm:t>
    </dgm:pt>
    <dgm:pt modelId="{A0D74630-005F-472D-9EFC-2340578EBAB8}" type="parTrans" cxnId="{704AB95A-D460-4184-9A4F-757154919DBA}">
      <dgm:prSet/>
      <dgm:spPr/>
      <dgm:t>
        <a:bodyPr/>
        <a:lstStyle/>
        <a:p>
          <a:endParaRPr lang="en-US"/>
        </a:p>
      </dgm:t>
    </dgm:pt>
    <dgm:pt modelId="{904228DA-8650-479E-9043-37403B233E8B}" type="sibTrans" cxnId="{704AB95A-D460-4184-9A4F-757154919DBA}">
      <dgm:prSet/>
      <dgm:spPr/>
      <dgm:t>
        <a:bodyPr/>
        <a:lstStyle/>
        <a:p>
          <a:endParaRPr lang="en-US"/>
        </a:p>
      </dgm:t>
    </dgm:pt>
    <dgm:pt modelId="{EE240C73-2C68-4D84-B51D-833ED699E71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Admissions and Marketing</a:t>
          </a:r>
          <a:endParaRPr lang="en-US" b="1" dirty="0"/>
        </a:p>
      </dgm:t>
    </dgm:pt>
    <dgm:pt modelId="{2C15C40A-6E0B-4EA5-8203-1C26BED2ABD7}" type="parTrans" cxnId="{DF3EC889-29D0-4DBF-B5E6-BB2357076DD6}">
      <dgm:prSet/>
      <dgm:spPr/>
      <dgm:t>
        <a:bodyPr/>
        <a:lstStyle/>
        <a:p>
          <a:endParaRPr lang="en-US"/>
        </a:p>
      </dgm:t>
    </dgm:pt>
    <dgm:pt modelId="{50CD0BE7-40A9-487A-B46F-BD47E7C08492}" type="sibTrans" cxnId="{DF3EC889-29D0-4DBF-B5E6-BB2357076DD6}">
      <dgm:prSet/>
      <dgm:spPr/>
      <dgm:t>
        <a:bodyPr/>
        <a:lstStyle/>
        <a:p>
          <a:endParaRPr lang="en-US"/>
        </a:p>
      </dgm:t>
    </dgm:pt>
    <dgm:pt modelId="{1B02D1F1-1F0C-48F6-B97A-37BC6666AE77}">
      <dgm:prSet phldrT="[Text]"/>
      <dgm:spPr/>
      <dgm:t>
        <a:bodyPr/>
        <a:lstStyle/>
        <a:p>
          <a:r>
            <a:rPr lang="en-US" b="1" dirty="0" smtClean="0"/>
            <a:t>Advising</a:t>
          </a:r>
          <a:endParaRPr lang="en-US" b="1" dirty="0"/>
        </a:p>
      </dgm:t>
    </dgm:pt>
    <dgm:pt modelId="{BDBC745F-E0BB-4046-B950-6D1DD3D59FFE}" type="parTrans" cxnId="{DE880030-302F-4B21-8A0A-A53F0DD7420E}">
      <dgm:prSet/>
      <dgm:spPr/>
      <dgm:t>
        <a:bodyPr/>
        <a:lstStyle/>
        <a:p>
          <a:endParaRPr lang="en-US"/>
        </a:p>
      </dgm:t>
    </dgm:pt>
    <dgm:pt modelId="{6AA2DF1C-7CE4-44AE-BB68-C1CABD4951F0}" type="sibTrans" cxnId="{DE880030-302F-4B21-8A0A-A53F0DD7420E}">
      <dgm:prSet/>
      <dgm:spPr/>
      <dgm:t>
        <a:bodyPr/>
        <a:lstStyle/>
        <a:p>
          <a:endParaRPr lang="en-US"/>
        </a:p>
      </dgm:t>
    </dgm:pt>
    <dgm:pt modelId="{245957C4-9A5B-4FAB-94C0-A477A4DBF3D0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Financial Aid/Bursar</a:t>
          </a:r>
          <a:endParaRPr lang="en-US" b="1" dirty="0"/>
        </a:p>
      </dgm:t>
    </dgm:pt>
    <dgm:pt modelId="{F2D8D4B2-DC02-49F7-B53E-D148C353B241}" type="parTrans" cxnId="{D22A7FA5-2458-4E05-9654-59D133A4E84E}">
      <dgm:prSet/>
      <dgm:spPr/>
      <dgm:t>
        <a:bodyPr/>
        <a:lstStyle/>
        <a:p>
          <a:endParaRPr lang="en-US"/>
        </a:p>
      </dgm:t>
    </dgm:pt>
    <dgm:pt modelId="{0C38F712-4322-47BD-BE56-A6B99FA59E0B}" type="sibTrans" cxnId="{D22A7FA5-2458-4E05-9654-59D133A4E84E}">
      <dgm:prSet/>
      <dgm:spPr/>
      <dgm:t>
        <a:bodyPr/>
        <a:lstStyle/>
        <a:p>
          <a:endParaRPr lang="en-US"/>
        </a:p>
      </dgm:t>
    </dgm:pt>
    <dgm:pt modelId="{B52EE130-32DD-4720-B61B-84293577B219}">
      <dgm:prSet phldrT="[Text]"/>
      <dgm:spPr/>
      <dgm:t>
        <a:bodyPr/>
        <a:lstStyle/>
        <a:p>
          <a:r>
            <a:rPr lang="en-US" b="1" dirty="0" smtClean="0"/>
            <a:t>Residence and Student Life</a:t>
          </a:r>
          <a:endParaRPr lang="en-US" b="1" dirty="0"/>
        </a:p>
      </dgm:t>
    </dgm:pt>
    <dgm:pt modelId="{F5F84D2D-8363-4686-B83E-BFE9C0C2554E}" type="parTrans" cxnId="{9C62FFBA-06E5-4BC4-92E7-9ED9DD3FD362}">
      <dgm:prSet/>
      <dgm:spPr/>
      <dgm:t>
        <a:bodyPr/>
        <a:lstStyle/>
        <a:p>
          <a:endParaRPr lang="en-US"/>
        </a:p>
      </dgm:t>
    </dgm:pt>
    <dgm:pt modelId="{3103D2DF-8FC5-434D-B47E-E761A3BAAE9D}" type="sibTrans" cxnId="{9C62FFBA-06E5-4BC4-92E7-9ED9DD3FD362}">
      <dgm:prSet/>
      <dgm:spPr/>
      <dgm:t>
        <a:bodyPr/>
        <a:lstStyle/>
        <a:p>
          <a:endParaRPr lang="en-US"/>
        </a:p>
      </dgm:t>
    </dgm:pt>
    <dgm:pt modelId="{DDAA018D-C704-45C0-9E67-449EAF79B3E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Academic Support</a:t>
          </a:r>
          <a:endParaRPr lang="en-US" b="1" dirty="0"/>
        </a:p>
      </dgm:t>
    </dgm:pt>
    <dgm:pt modelId="{BAF51217-DA69-40D7-84F1-C1A9E29E0012}" type="parTrans" cxnId="{3855D206-B99A-441B-AD8C-CDEE944E4EC3}">
      <dgm:prSet/>
      <dgm:spPr/>
      <dgm:t>
        <a:bodyPr/>
        <a:lstStyle/>
        <a:p>
          <a:endParaRPr lang="en-US"/>
        </a:p>
      </dgm:t>
    </dgm:pt>
    <dgm:pt modelId="{FD7D07B9-E0B7-436A-B443-380718134AB7}" type="sibTrans" cxnId="{3855D206-B99A-441B-AD8C-CDEE944E4EC3}">
      <dgm:prSet/>
      <dgm:spPr/>
      <dgm:t>
        <a:bodyPr/>
        <a:lstStyle/>
        <a:p>
          <a:endParaRPr lang="en-US"/>
        </a:p>
      </dgm:t>
    </dgm:pt>
    <dgm:pt modelId="{33A28B0E-0CD5-4576-B859-CE321DE1C156}">
      <dgm:prSet phldrT="[Text]"/>
      <dgm:spPr/>
      <dgm:t>
        <a:bodyPr/>
        <a:lstStyle/>
        <a:p>
          <a:r>
            <a:rPr lang="en-US" b="1" dirty="0" smtClean="0"/>
            <a:t>Marketing</a:t>
          </a:r>
          <a:endParaRPr lang="en-US" b="1" dirty="0"/>
        </a:p>
      </dgm:t>
    </dgm:pt>
    <dgm:pt modelId="{4A0DBC32-B44F-43AD-BDD5-0DCE0325C2B2}" type="parTrans" cxnId="{A6DE06AD-8A64-4E76-8764-370D6FC42AF8}">
      <dgm:prSet/>
      <dgm:spPr/>
      <dgm:t>
        <a:bodyPr/>
        <a:lstStyle/>
        <a:p>
          <a:endParaRPr lang="en-US"/>
        </a:p>
      </dgm:t>
    </dgm:pt>
    <dgm:pt modelId="{283A5FB5-216C-4E5E-9D4C-F50BF70B78A8}" type="sibTrans" cxnId="{A6DE06AD-8A64-4E76-8764-370D6FC42AF8}">
      <dgm:prSet/>
      <dgm:spPr/>
      <dgm:t>
        <a:bodyPr/>
        <a:lstStyle/>
        <a:p>
          <a:endParaRPr lang="en-US"/>
        </a:p>
      </dgm:t>
    </dgm:pt>
    <dgm:pt modelId="{FC58A3BE-3A07-422E-8B07-99E01FB6BF34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Auxiliary Services</a:t>
          </a:r>
          <a:endParaRPr lang="en-US" b="1" dirty="0"/>
        </a:p>
      </dgm:t>
    </dgm:pt>
    <dgm:pt modelId="{89DF5080-9D0B-419C-A388-36A0FC96C5CD}" type="parTrans" cxnId="{4B56B1E7-79A2-4ED1-802A-9A862FFFD03B}">
      <dgm:prSet/>
      <dgm:spPr/>
      <dgm:t>
        <a:bodyPr/>
        <a:lstStyle/>
        <a:p>
          <a:endParaRPr lang="en-US"/>
        </a:p>
      </dgm:t>
    </dgm:pt>
    <dgm:pt modelId="{AF010127-F03A-43CA-93C5-25C28166D2EF}" type="sibTrans" cxnId="{4B56B1E7-79A2-4ED1-802A-9A862FFFD03B}">
      <dgm:prSet/>
      <dgm:spPr/>
      <dgm:t>
        <a:bodyPr/>
        <a:lstStyle/>
        <a:p>
          <a:endParaRPr lang="en-US"/>
        </a:p>
      </dgm:t>
    </dgm:pt>
    <dgm:pt modelId="{6BF67168-F414-48A2-ABB0-C4E964997806}">
      <dgm:prSet/>
      <dgm:spPr/>
      <dgm:t>
        <a:bodyPr/>
        <a:lstStyle/>
        <a:p>
          <a:r>
            <a:rPr lang="en-US" dirty="0" smtClean="0"/>
            <a:t>Career Services</a:t>
          </a:r>
          <a:endParaRPr lang="en-US" dirty="0"/>
        </a:p>
      </dgm:t>
    </dgm:pt>
    <dgm:pt modelId="{B53B54A0-1C2C-47BA-90F6-FE776E2D26F3}" type="parTrans" cxnId="{4EF189C8-DDF5-4E50-B994-0ED9534A3A29}">
      <dgm:prSet/>
      <dgm:spPr/>
      <dgm:t>
        <a:bodyPr/>
        <a:lstStyle/>
        <a:p>
          <a:endParaRPr lang="en-US"/>
        </a:p>
      </dgm:t>
    </dgm:pt>
    <dgm:pt modelId="{62995671-F9AC-4FCF-A995-8AAF3BC5D67A}" type="sibTrans" cxnId="{4EF189C8-DDF5-4E50-B994-0ED9534A3A29}">
      <dgm:prSet/>
      <dgm:spPr/>
      <dgm:t>
        <a:bodyPr/>
        <a:lstStyle/>
        <a:p>
          <a:endParaRPr lang="en-US"/>
        </a:p>
      </dgm:t>
    </dgm:pt>
    <dgm:pt modelId="{46811BB7-3B1E-4739-A2C2-BEAD1AA76711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Registrar</a:t>
          </a:r>
          <a:endParaRPr lang="en-US" dirty="0"/>
        </a:p>
      </dgm:t>
    </dgm:pt>
    <dgm:pt modelId="{AC0C3037-6BCE-4F59-B0DE-67D16E30E9A2}" type="parTrans" cxnId="{53985BB8-5D86-4CD5-9218-94956DBC51AE}">
      <dgm:prSet/>
      <dgm:spPr/>
      <dgm:t>
        <a:bodyPr/>
        <a:lstStyle/>
        <a:p>
          <a:endParaRPr lang="en-US"/>
        </a:p>
      </dgm:t>
    </dgm:pt>
    <dgm:pt modelId="{10DBED15-C610-47ED-A90F-9ECFD51CF262}" type="sibTrans" cxnId="{53985BB8-5D86-4CD5-9218-94956DBC51AE}">
      <dgm:prSet/>
      <dgm:spPr/>
      <dgm:t>
        <a:bodyPr/>
        <a:lstStyle/>
        <a:p>
          <a:endParaRPr lang="en-US"/>
        </a:p>
      </dgm:t>
    </dgm:pt>
    <dgm:pt modelId="{C2726366-4391-4DA5-A8CC-4D1738C67661}" type="pres">
      <dgm:prSet presAssocID="{317084E7-8E95-4E4B-9019-49ADB8A809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825C2-E829-4A08-82D4-CD5CC978807C}" type="pres">
      <dgm:prSet presAssocID="{57E21E3D-5F4A-452A-9391-376B2EECB73A}" presName="centerShape" presStyleLbl="node0" presStyleIdx="0" presStyleCnt="1"/>
      <dgm:spPr/>
      <dgm:t>
        <a:bodyPr/>
        <a:lstStyle/>
        <a:p>
          <a:endParaRPr lang="en-US"/>
        </a:p>
      </dgm:t>
    </dgm:pt>
    <dgm:pt modelId="{5C0F9EA7-FFED-4C83-9B75-63B4913574A4}" type="pres">
      <dgm:prSet presAssocID="{6EBE13AF-92D4-4B1F-B6F7-9A5B6EA35EB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E4325-488E-4C54-B03C-808F496E933F}" type="pres">
      <dgm:prSet presAssocID="{6EBE13AF-92D4-4B1F-B6F7-9A5B6EA35EB0}" presName="dummy" presStyleCnt="0"/>
      <dgm:spPr/>
      <dgm:t>
        <a:bodyPr/>
        <a:lstStyle/>
        <a:p>
          <a:endParaRPr lang="en-US"/>
        </a:p>
      </dgm:t>
    </dgm:pt>
    <dgm:pt modelId="{8B603716-109F-4F29-B6C4-A5E42C18AD4C}" type="pres">
      <dgm:prSet presAssocID="{904228DA-8650-479E-9043-37403B233E8B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6ACA1276-81FC-4553-96EF-D644520393DE}" type="pres">
      <dgm:prSet presAssocID="{EE240C73-2C68-4D84-B51D-833ED699E71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C78C4-CBBC-4A33-B552-85BECE020514}" type="pres">
      <dgm:prSet presAssocID="{EE240C73-2C68-4D84-B51D-833ED699E71A}" presName="dummy" presStyleCnt="0"/>
      <dgm:spPr/>
      <dgm:t>
        <a:bodyPr/>
        <a:lstStyle/>
        <a:p>
          <a:endParaRPr lang="en-US"/>
        </a:p>
      </dgm:t>
    </dgm:pt>
    <dgm:pt modelId="{21E0D07A-2B8F-4838-B5E4-129CB727F6C2}" type="pres">
      <dgm:prSet presAssocID="{50CD0BE7-40A9-487A-B46F-BD47E7C0849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B3BE66D7-C4A3-41D1-8A07-E68565F2EB69}" type="pres">
      <dgm:prSet presAssocID="{1B02D1F1-1F0C-48F6-B97A-37BC6666AE7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4DD23-3F16-4C87-B181-86D8EEF60E3E}" type="pres">
      <dgm:prSet presAssocID="{1B02D1F1-1F0C-48F6-B97A-37BC6666AE77}" presName="dummy" presStyleCnt="0"/>
      <dgm:spPr/>
      <dgm:t>
        <a:bodyPr/>
        <a:lstStyle/>
        <a:p>
          <a:endParaRPr lang="en-US"/>
        </a:p>
      </dgm:t>
    </dgm:pt>
    <dgm:pt modelId="{F3BA0A45-B0BC-4D45-9BF2-0B6B3153EC75}" type="pres">
      <dgm:prSet presAssocID="{6AA2DF1C-7CE4-44AE-BB68-C1CABD4951F0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49B9D5F3-80B9-4B9E-89DE-3CF29498874A}" type="pres">
      <dgm:prSet presAssocID="{245957C4-9A5B-4FAB-94C0-A477A4DBF3D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7B50-5465-4BD6-BAB7-41FE1D6BE0EC}" type="pres">
      <dgm:prSet presAssocID="{245957C4-9A5B-4FAB-94C0-A477A4DBF3D0}" presName="dummy" presStyleCnt="0"/>
      <dgm:spPr/>
      <dgm:t>
        <a:bodyPr/>
        <a:lstStyle/>
        <a:p>
          <a:endParaRPr lang="en-US"/>
        </a:p>
      </dgm:t>
    </dgm:pt>
    <dgm:pt modelId="{D5E93D06-9E31-4A4C-891F-D266B32C5665}" type="pres">
      <dgm:prSet presAssocID="{0C38F712-4322-47BD-BE56-A6B99FA59E0B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4685A632-AB1E-45BE-8627-099BFC75698F}" type="pres">
      <dgm:prSet presAssocID="{B52EE130-32DD-4720-B61B-84293577B21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80F6C-594E-4CFB-90FD-1CAA9CD24EBF}" type="pres">
      <dgm:prSet presAssocID="{B52EE130-32DD-4720-B61B-84293577B219}" presName="dummy" presStyleCnt="0"/>
      <dgm:spPr/>
      <dgm:t>
        <a:bodyPr/>
        <a:lstStyle/>
        <a:p>
          <a:endParaRPr lang="en-US"/>
        </a:p>
      </dgm:t>
    </dgm:pt>
    <dgm:pt modelId="{73CCE075-19FE-4B8F-8891-6BDDF31398E6}" type="pres">
      <dgm:prSet presAssocID="{3103D2DF-8FC5-434D-B47E-E761A3BAAE9D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0916F8AE-F81D-42FB-8695-BA8B207DAB9B}" type="pres">
      <dgm:prSet presAssocID="{DDAA018D-C704-45C0-9E67-449EAF79B3E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D444F-77D2-401F-87A7-A240D97277D7}" type="pres">
      <dgm:prSet presAssocID="{DDAA018D-C704-45C0-9E67-449EAF79B3EA}" presName="dummy" presStyleCnt="0"/>
      <dgm:spPr/>
      <dgm:t>
        <a:bodyPr/>
        <a:lstStyle/>
        <a:p>
          <a:endParaRPr lang="en-US"/>
        </a:p>
      </dgm:t>
    </dgm:pt>
    <dgm:pt modelId="{326C6191-BA9B-4BE4-97FA-FE0BE2C32713}" type="pres">
      <dgm:prSet presAssocID="{FD7D07B9-E0B7-436A-B443-380718134AB7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D16D6B79-E1A4-4AB4-A0B0-3362D51F1F36}" type="pres">
      <dgm:prSet presAssocID="{6BF67168-F414-48A2-ABB0-C4E96499780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63B8D-1D87-4C4E-97A0-D7289EE1EC35}" type="pres">
      <dgm:prSet presAssocID="{6BF67168-F414-48A2-ABB0-C4E964997806}" presName="dummy" presStyleCnt="0"/>
      <dgm:spPr/>
      <dgm:t>
        <a:bodyPr/>
        <a:lstStyle/>
        <a:p>
          <a:endParaRPr lang="en-US"/>
        </a:p>
      </dgm:t>
    </dgm:pt>
    <dgm:pt modelId="{D6F60F11-565D-4F60-999E-965F8542EC1E}" type="pres">
      <dgm:prSet presAssocID="{62995671-F9AC-4FCF-A995-8AAF3BC5D67A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576D244-7387-42A9-BD35-315882BCCF9B}" type="pres">
      <dgm:prSet presAssocID="{46811BB7-3B1E-4739-A2C2-BEAD1AA7671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C5545-C08E-44C6-9C4E-FEDFDF31E5E6}" type="pres">
      <dgm:prSet presAssocID="{46811BB7-3B1E-4739-A2C2-BEAD1AA76711}" presName="dummy" presStyleCnt="0"/>
      <dgm:spPr/>
      <dgm:t>
        <a:bodyPr/>
        <a:lstStyle/>
        <a:p>
          <a:endParaRPr lang="en-US"/>
        </a:p>
      </dgm:t>
    </dgm:pt>
    <dgm:pt modelId="{BC63A327-AAA4-46B7-817F-0E0E6C09620F}" type="pres">
      <dgm:prSet presAssocID="{10DBED15-C610-47ED-A90F-9ECFD51CF262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AA45E8AA-BF29-4EB5-B8C8-8FB3095413A7}" type="pres">
      <dgm:prSet presAssocID="{33A28B0E-0CD5-4576-B859-CE321DE1C15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53255-3BA7-40B3-BB41-9567672E2A15}" type="pres">
      <dgm:prSet presAssocID="{33A28B0E-0CD5-4576-B859-CE321DE1C156}" presName="dummy" presStyleCnt="0"/>
      <dgm:spPr/>
      <dgm:t>
        <a:bodyPr/>
        <a:lstStyle/>
        <a:p>
          <a:endParaRPr lang="en-US"/>
        </a:p>
      </dgm:t>
    </dgm:pt>
    <dgm:pt modelId="{BEC3C1AE-ECD0-47F8-A2D4-65FA8C094BEF}" type="pres">
      <dgm:prSet presAssocID="{283A5FB5-216C-4E5E-9D4C-F50BF70B78A8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B572FE68-A089-4B60-9738-A086B41B054B}" type="pres">
      <dgm:prSet presAssocID="{FC58A3BE-3A07-422E-8B07-99E01FB6BF3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6AD37-43AF-41A1-8441-CB25CB591439}" type="pres">
      <dgm:prSet presAssocID="{FC58A3BE-3A07-422E-8B07-99E01FB6BF34}" presName="dummy" presStyleCnt="0"/>
      <dgm:spPr/>
      <dgm:t>
        <a:bodyPr/>
        <a:lstStyle/>
        <a:p>
          <a:endParaRPr lang="en-US"/>
        </a:p>
      </dgm:t>
    </dgm:pt>
    <dgm:pt modelId="{FD3B1AED-2735-4C28-9050-9BBCD3AD43DC}" type="pres">
      <dgm:prSet presAssocID="{AF010127-F03A-43CA-93C5-25C28166D2EF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95AF9CA7-FD8D-44C8-8536-64F236B503E4}" type="presOf" srcId="{0C38F712-4322-47BD-BE56-A6B99FA59E0B}" destId="{D5E93D06-9E31-4A4C-891F-D266B32C5665}" srcOrd="0" destOrd="0" presId="urn:microsoft.com/office/officeart/2005/8/layout/radial6"/>
    <dgm:cxn modelId="{A6DE06AD-8A64-4E76-8764-370D6FC42AF8}" srcId="{57E21E3D-5F4A-452A-9391-376B2EECB73A}" destId="{33A28B0E-0CD5-4576-B859-CE321DE1C156}" srcOrd="8" destOrd="0" parTransId="{4A0DBC32-B44F-43AD-BDD5-0DCE0325C2B2}" sibTransId="{283A5FB5-216C-4E5E-9D4C-F50BF70B78A8}"/>
    <dgm:cxn modelId="{D22A7FA5-2458-4E05-9654-59D133A4E84E}" srcId="{57E21E3D-5F4A-452A-9391-376B2EECB73A}" destId="{245957C4-9A5B-4FAB-94C0-A477A4DBF3D0}" srcOrd="3" destOrd="0" parTransId="{F2D8D4B2-DC02-49F7-B53E-D148C353B241}" sibTransId="{0C38F712-4322-47BD-BE56-A6B99FA59E0B}"/>
    <dgm:cxn modelId="{21229403-CD1A-4262-9BFA-FB77079F8EFA}" type="presOf" srcId="{57E21E3D-5F4A-452A-9391-376B2EECB73A}" destId="{5A7825C2-E829-4A08-82D4-CD5CC978807C}" srcOrd="0" destOrd="0" presId="urn:microsoft.com/office/officeart/2005/8/layout/radial6"/>
    <dgm:cxn modelId="{D01B6927-A6D7-49EF-A69F-E087ADFA0716}" type="presOf" srcId="{6BF67168-F414-48A2-ABB0-C4E964997806}" destId="{D16D6B79-E1A4-4AB4-A0B0-3362D51F1F36}" srcOrd="0" destOrd="0" presId="urn:microsoft.com/office/officeart/2005/8/layout/radial6"/>
    <dgm:cxn modelId="{4B56B1E7-79A2-4ED1-802A-9A862FFFD03B}" srcId="{57E21E3D-5F4A-452A-9391-376B2EECB73A}" destId="{FC58A3BE-3A07-422E-8B07-99E01FB6BF34}" srcOrd="9" destOrd="0" parTransId="{89DF5080-9D0B-419C-A388-36A0FC96C5CD}" sibTransId="{AF010127-F03A-43CA-93C5-25C28166D2EF}"/>
    <dgm:cxn modelId="{FE41D4E0-58C8-4F4D-B407-F918ED3D3DAF}" type="presOf" srcId="{33A28B0E-0CD5-4576-B859-CE321DE1C156}" destId="{AA45E8AA-BF29-4EB5-B8C8-8FB3095413A7}" srcOrd="0" destOrd="0" presId="urn:microsoft.com/office/officeart/2005/8/layout/radial6"/>
    <dgm:cxn modelId="{53985BB8-5D86-4CD5-9218-94956DBC51AE}" srcId="{57E21E3D-5F4A-452A-9391-376B2EECB73A}" destId="{46811BB7-3B1E-4739-A2C2-BEAD1AA76711}" srcOrd="7" destOrd="0" parTransId="{AC0C3037-6BCE-4F59-B0DE-67D16E30E9A2}" sibTransId="{10DBED15-C610-47ED-A90F-9ECFD51CF262}"/>
    <dgm:cxn modelId="{27652DB2-E9EA-4F3B-B1D4-D1838DCCDCDC}" type="presOf" srcId="{1B02D1F1-1F0C-48F6-B97A-37BC6666AE77}" destId="{B3BE66D7-C4A3-41D1-8A07-E68565F2EB69}" srcOrd="0" destOrd="0" presId="urn:microsoft.com/office/officeart/2005/8/layout/radial6"/>
    <dgm:cxn modelId="{704AB95A-D460-4184-9A4F-757154919DBA}" srcId="{57E21E3D-5F4A-452A-9391-376B2EECB73A}" destId="{6EBE13AF-92D4-4B1F-B6F7-9A5B6EA35EB0}" srcOrd="0" destOrd="0" parTransId="{A0D74630-005F-472D-9EFC-2340578EBAB8}" sibTransId="{904228DA-8650-479E-9043-37403B233E8B}"/>
    <dgm:cxn modelId="{68B15379-E806-4AE8-BD2E-F6E2277780FB}" type="presOf" srcId="{EE240C73-2C68-4D84-B51D-833ED699E71A}" destId="{6ACA1276-81FC-4553-96EF-D644520393DE}" srcOrd="0" destOrd="0" presId="urn:microsoft.com/office/officeart/2005/8/layout/radial6"/>
    <dgm:cxn modelId="{E13BFEAC-0861-4612-907D-4C711326D6D1}" type="presOf" srcId="{317084E7-8E95-4E4B-9019-49ADB8A8093B}" destId="{C2726366-4391-4DA5-A8CC-4D1738C67661}" srcOrd="0" destOrd="0" presId="urn:microsoft.com/office/officeart/2005/8/layout/radial6"/>
    <dgm:cxn modelId="{4A883FF3-3723-4C4D-BAAA-53F8BE62CC43}" type="presOf" srcId="{AF010127-F03A-43CA-93C5-25C28166D2EF}" destId="{FD3B1AED-2735-4C28-9050-9BBCD3AD43DC}" srcOrd="0" destOrd="0" presId="urn:microsoft.com/office/officeart/2005/8/layout/radial6"/>
    <dgm:cxn modelId="{C9D8F97D-DC0E-420C-8B0A-0D374850FB31}" srcId="{317084E7-8E95-4E4B-9019-49ADB8A8093B}" destId="{57E21E3D-5F4A-452A-9391-376B2EECB73A}" srcOrd="0" destOrd="0" parTransId="{920E4D4C-C069-4586-98B5-16C789AD8C70}" sibTransId="{960A3DD1-8FCD-4A19-88E9-04870F751ECE}"/>
    <dgm:cxn modelId="{DCCF0174-9CD9-4DD1-B447-05CF70C64AD2}" type="presOf" srcId="{FD7D07B9-E0B7-436A-B443-380718134AB7}" destId="{326C6191-BA9B-4BE4-97FA-FE0BE2C32713}" srcOrd="0" destOrd="0" presId="urn:microsoft.com/office/officeart/2005/8/layout/radial6"/>
    <dgm:cxn modelId="{34716DA0-8A82-4A7E-A21B-538591FB8B7A}" type="presOf" srcId="{10DBED15-C610-47ED-A90F-9ECFD51CF262}" destId="{BC63A327-AAA4-46B7-817F-0E0E6C09620F}" srcOrd="0" destOrd="0" presId="urn:microsoft.com/office/officeart/2005/8/layout/radial6"/>
    <dgm:cxn modelId="{DB983772-14D6-4D3A-890E-7959E88EFE28}" type="presOf" srcId="{904228DA-8650-479E-9043-37403B233E8B}" destId="{8B603716-109F-4F29-B6C4-A5E42C18AD4C}" srcOrd="0" destOrd="0" presId="urn:microsoft.com/office/officeart/2005/8/layout/radial6"/>
    <dgm:cxn modelId="{1ADEC9E4-835E-4470-B7A6-4E312C36AEE3}" type="presOf" srcId="{46811BB7-3B1E-4739-A2C2-BEAD1AA76711}" destId="{B576D244-7387-42A9-BD35-315882BCCF9B}" srcOrd="0" destOrd="0" presId="urn:microsoft.com/office/officeart/2005/8/layout/radial6"/>
    <dgm:cxn modelId="{9C62FFBA-06E5-4BC4-92E7-9ED9DD3FD362}" srcId="{57E21E3D-5F4A-452A-9391-376B2EECB73A}" destId="{B52EE130-32DD-4720-B61B-84293577B219}" srcOrd="4" destOrd="0" parTransId="{F5F84D2D-8363-4686-B83E-BFE9C0C2554E}" sibTransId="{3103D2DF-8FC5-434D-B47E-E761A3BAAE9D}"/>
    <dgm:cxn modelId="{DF3EC889-29D0-4DBF-B5E6-BB2357076DD6}" srcId="{57E21E3D-5F4A-452A-9391-376B2EECB73A}" destId="{EE240C73-2C68-4D84-B51D-833ED699E71A}" srcOrd="1" destOrd="0" parTransId="{2C15C40A-6E0B-4EA5-8203-1C26BED2ABD7}" sibTransId="{50CD0BE7-40A9-487A-B46F-BD47E7C08492}"/>
    <dgm:cxn modelId="{C17DA4F3-F440-435C-8578-74935FBEBB7F}" type="presOf" srcId="{62995671-F9AC-4FCF-A995-8AAF3BC5D67A}" destId="{D6F60F11-565D-4F60-999E-965F8542EC1E}" srcOrd="0" destOrd="0" presId="urn:microsoft.com/office/officeart/2005/8/layout/radial6"/>
    <dgm:cxn modelId="{59707CDF-8113-4585-B03A-64288AE13F1A}" type="presOf" srcId="{245957C4-9A5B-4FAB-94C0-A477A4DBF3D0}" destId="{49B9D5F3-80B9-4B9E-89DE-3CF29498874A}" srcOrd="0" destOrd="0" presId="urn:microsoft.com/office/officeart/2005/8/layout/radial6"/>
    <dgm:cxn modelId="{18AE668E-8944-43F6-8ABE-4895D1836D6B}" type="presOf" srcId="{6AA2DF1C-7CE4-44AE-BB68-C1CABD4951F0}" destId="{F3BA0A45-B0BC-4D45-9BF2-0B6B3153EC75}" srcOrd="0" destOrd="0" presId="urn:microsoft.com/office/officeart/2005/8/layout/radial6"/>
    <dgm:cxn modelId="{AE372F74-A28D-473C-B8E1-6A5734543FBC}" type="presOf" srcId="{283A5FB5-216C-4E5E-9D4C-F50BF70B78A8}" destId="{BEC3C1AE-ECD0-47F8-A2D4-65FA8C094BEF}" srcOrd="0" destOrd="0" presId="urn:microsoft.com/office/officeart/2005/8/layout/radial6"/>
    <dgm:cxn modelId="{C26C83E5-A946-4F4B-BEBC-E7DC1F32607E}" type="presOf" srcId="{DDAA018D-C704-45C0-9E67-449EAF79B3EA}" destId="{0916F8AE-F81D-42FB-8695-BA8B207DAB9B}" srcOrd="0" destOrd="0" presId="urn:microsoft.com/office/officeart/2005/8/layout/radial6"/>
    <dgm:cxn modelId="{3855D206-B99A-441B-AD8C-CDEE944E4EC3}" srcId="{57E21E3D-5F4A-452A-9391-376B2EECB73A}" destId="{DDAA018D-C704-45C0-9E67-449EAF79B3EA}" srcOrd="5" destOrd="0" parTransId="{BAF51217-DA69-40D7-84F1-C1A9E29E0012}" sibTransId="{FD7D07B9-E0B7-436A-B443-380718134AB7}"/>
    <dgm:cxn modelId="{DE880030-302F-4B21-8A0A-A53F0DD7420E}" srcId="{57E21E3D-5F4A-452A-9391-376B2EECB73A}" destId="{1B02D1F1-1F0C-48F6-B97A-37BC6666AE77}" srcOrd="2" destOrd="0" parTransId="{BDBC745F-E0BB-4046-B950-6D1DD3D59FFE}" sibTransId="{6AA2DF1C-7CE4-44AE-BB68-C1CABD4951F0}"/>
    <dgm:cxn modelId="{4EF189C8-DDF5-4E50-B994-0ED9534A3A29}" srcId="{57E21E3D-5F4A-452A-9391-376B2EECB73A}" destId="{6BF67168-F414-48A2-ABB0-C4E964997806}" srcOrd="6" destOrd="0" parTransId="{B53B54A0-1C2C-47BA-90F6-FE776E2D26F3}" sibTransId="{62995671-F9AC-4FCF-A995-8AAF3BC5D67A}"/>
    <dgm:cxn modelId="{D7FE89EF-9084-4464-91D6-82835135300C}" type="presOf" srcId="{3103D2DF-8FC5-434D-B47E-E761A3BAAE9D}" destId="{73CCE075-19FE-4B8F-8891-6BDDF31398E6}" srcOrd="0" destOrd="0" presId="urn:microsoft.com/office/officeart/2005/8/layout/radial6"/>
    <dgm:cxn modelId="{84814195-0AA1-4770-9CF0-642337FFBBDF}" type="presOf" srcId="{6EBE13AF-92D4-4B1F-B6F7-9A5B6EA35EB0}" destId="{5C0F9EA7-FFED-4C83-9B75-63B4913574A4}" srcOrd="0" destOrd="0" presId="urn:microsoft.com/office/officeart/2005/8/layout/radial6"/>
    <dgm:cxn modelId="{BFF496CB-69A0-4CA6-9A08-CD5F59E1BA18}" type="presOf" srcId="{50CD0BE7-40A9-487A-B46F-BD47E7C08492}" destId="{21E0D07A-2B8F-4838-B5E4-129CB727F6C2}" srcOrd="0" destOrd="0" presId="urn:microsoft.com/office/officeart/2005/8/layout/radial6"/>
    <dgm:cxn modelId="{546A8B22-2CAD-4A3B-9D70-DC536BB19F7D}" type="presOf" srcId="{B52EE130-32DD-4720-B61B-84293577B219}" destId="{4685A632-AB1E-45BE-8627-099BFC75698F}" srcOrd="0" destOrd="0" presId="urn:microsoft.com/office/officeart/2005/8/layout/radial6"/>
    <dgm:cxn modelId="{81653BB1-5212-464A-BE2A-AE920F2B40A4}" type="presOf" srcId="{FC58A3BE-3A07-422E-8B07-99E01FB6BF34}" destId="{B572FE68-A089-4B60-9738-A086B41B054B}" srcOrd="0" destOrd="0" presId="urn:microsoft.com/office/officeart/2005/8/layout/radial6"/>
    <dgm:cxn modelId="{1896C3ED-5E34-4A9D-ABDC-E1451A536B37}" type="presParOf" srcId="{C2726366-4391-4DA5-A8CC-4D1738C67661}" destId="{5A7825C2-E829-4A08-82D4-CD5CC978807C}" srcOrd="0" destOrd="0" presId="urn:microsoft.com/office/officeart/2005/8/layout/radial6"/>
    <dgm:cxn modelId="{BE8F2A6A-E893-4CB2-BCFA-8E1262FE1016}" type="presParOf" srcId="{C2726366-4391-4DA5-A8CC-4D1738C67661}" destId="{5C0F9EA7-FFED-4C83-9B75-63B4913574A4}" srcOrd="1" destOrd="0" presId="urn:microsoft.com/office/officeart/2005/8/layout/radial6"/>
    <dgm:cxn modelId="{D13E93C1-7BF0-4569-9D05-3C7E55C60BA0}" type="presParOf" srcId="{C2726366-4391-4DA5-A8CC-4D1738C67661}" destId="{4D7E4325-488E-4C54-B03C-808F496E933F}" srcOrd="2" destOrd="0" presId="urn:microsoft.com/office/officeart/2005/8/layout/radial6"/>
    <dgm:cxn modelId="{19CAAE3E-08AA-4F4C-B412-7342F46D05E0}" type="presParOf" srcId="{C2726366-4391-4DA5-A8CC-4D1738C67661}" destId="{8B603716-109F-4F29-B6C4-A5E42C18AD4C}" srcOrd="3" destOrd="0" presId="urn:microsoft.com/office/officeart/2005/8/layout/radial6"/>
    <dgm:cxn modelId="{49D9FDE6-9CAE-4CF3-808D-984408F5B2DF}" type="presParOf" srcId="{C2726366-4391-4DA5-A8CC-4D1738C67661}" destId="{6ACA1276-81FC-4553-96EF-D644520393DE}" srcOrd="4" destOrd="0" presId="urn:microsoft.com/office/officeart/2005/8/layout/radial6"/>
    <dgm:cxn modelId="{7A384880-02F3-4BAB-B692-B1CAAEF5C23D}" type="presParOf" srcId="{C2726366-4391-4DA5-A8CC-4D1738C67661}" destId="{62EC78C4-CBBC-4A33-B552-85BECE020514}" srcOrd="5" destOrd="0" presId="urn:microsoft.com/office/officeart/2005/8/layout/radial6"/>
    <dgm:cxn modelId="{E260A319-F6B7-4BDD-BEBB-7704194EF211}" type="presParOf" srcId="{C2726366-4391-4DA5-A8CC-4D1738C67661}" destId="{21E0D07A-2B8F-4838-B5E4-129CB727F6C2}" srcOrd="6" destOrd="0" presId="urn:microsoft.com/office/officeart/2005/8/layout/radial6"/>
    <dgm:cxn modelId="{FCB96E4A-E3AE-4B21-B89B-AA5B2C37037D}" type="presParOf" srcId="{C2726366-4391-4DA5-A8CC-4D1738C67661}" destId="{B3BE66D7-C4A3-41D1-8A07-E68565F2EB69}" srcOrd="7" destOrd="0" presId="urn:microsoft.com/office/officeart/2005/8/layout/radial6"/>
    <dgm:cxn modelId="{4ECA7577-5A6B-4CD6-ADEE-DE18560E2BD1}" type="presParOf" srcId="{C2726366-4391-4DA5-A8CC-4D1738C67661}" destId="{1124DD23-3F16-4C87-B181-86D8EEF60E3E}" srcOrd="8" destOrd="0" presId="urn:microsoft.com/office/officeart/2005/8/layout/radial6"/>
    <dgm:cxn modelId="{5BD82E9A-6D7B-44A6-906A-07D278C3A43B}" type="presParOf" srcId="{C2726366-4391-4DA5-A8CC-4D1738C67661}" destId="{F3BA0A45-B0BC-4D45-9BF2-0B6B3153EC75}" srcOrd="9" destOrd="0" presId="urn:microsoft.com/office/officeart/2005/8/layout/radial6"/>
    <dgm:cxn modelId="{A1F75093-3C80-4AAA-9D12-AD1CBD24B9EB}" type="presParOf" srcId="{C2726366-4391-4DA5-A8CC-4D1738C67661}" destId="{49B9D5F3-80B9-4B9E-89DE-3CF29498874A}" srcOrd="10" destOrd="0" presId="urn:microsoft.com/office/officeart/2005/8/layout/radial6"/>
    <dgm:cxn modelId="{2F4EA86D-B0AB-4B4D-8315-299FA40CE461}" type="presParOf" srcId="{C2726366-4391-4DA5-A8CC-4D1738C67661}" destId="{214E7B50-5465-4BD6-BAB7-41FE1D6BE0EC}" srcOrd="11" destOrd="0" presId="urn:microsoft.com/office/officeart/2005/8/layout/radial6"/>
    <dgm:cxn modelId="{54F4DB1D-8400-4DAA-BAB8-6961718BF1D0}" type="presParOf" srcId="{C2726366-4391-4DA5-A8CC-4D1738C67661}" destId="{D5E93D06-9E31-4A4C-891F-D266B32C5665}" srcOrd="12" destOrd="0" presId="urn:microsoft.com/office/officeart/2005/8/layout/radial6"/>
    <dgm:cxn modelId="{CDEDB573-EC2A-4251-BC1D-2A47E24C4250}" type="presParOf" srcId="{C2726366-4391-4DA5-A8CC-4D1738C67661}" destId="{4685A632-AB1E-45BE-8627-099BFC75698F}" srcOrd="13" destOrd="0" presId="urn:microsoft.com/office/officeart/2005/8/layout/radial6"/>
    <dgm:cxn modelId="{AB72CCE2-B506-4236-9178-5FAB653151F4}" type="presParOf" srcId="{C2726366-4391-4DA5-A8CC-4D1738C67661}" destId="{13480F6C-594E-4CFB-90FD-1CAA9CD24EBF}" srcOrd="14" destOrd="0" presId="urn:microsoft.com/office/officeart/2005/8/layout/radial6"/>
    <dgm:cxn modelId="{8476935D-BFFD-4A4D-A806-C46A6DBBEE77}" type="presParOf" srcId="{C2726366-4391-4DA5-A8CC-4D1738C67661}" destId="{73CCE075-19FE-4B8F-8891-6BDDF31398E6}" srcOrd="15" destOrd="0" presId="urn:microsoft.com/office/officeart/2005/8/layout/radial6"/>
    <dgm:cxn modelId="{63D1D145-C72D-4143-8F5D-3A9E90E9946F}" type="presParOf" srcId="{C2726366-4391-4DA5-A8CC-4D1738C67661}" destId="{0916F8AE-F81D-42FB-8695-BA8B207DAB9B}" srcOrd="16" destOrd="0" presId="urn:microsoft.com/office/officeart/2005/8/layout/radial6"/>
    <dgm:cxn modelId="{76731C3B-EE6E-49FB-911E-0B426E737AFD}" type="presParOf" srcId="{C2726366-4391-4DA5-A8CC-4D1738C67661}" destId="{D3CD444F-77D2-401F-87A7-A240D97277D7}" srcOrd="17" destOrd="0" presId="urn:microsoft.com/office/officeart/2005/8/layout/radial6"/>
    <dgm:cxn modelId="{E0717C9F-3985-4EC8-967D-27CA1280DAC7}" type="presParOf" srcId="{C2726366-4391-4DA5-A8CC-4D1738C67661}" destId="{326C6191-BA9B-4BE4-97FA-FE0BE2C32713}" srcOrd="18" destOrd="0" presId="urn:microsoft.com/office/officeart/2005/8/layout/radial6"/>
    <dgm:cxn modelId="{4E36A773-5845-401B-8FB0-643041610BE6}" type="presParOf" srcId="{C2726366-4391-4DA5-A8CC-4D1738C67661}" destId="{D16D6B79-E1A4-4AB4-A0B0-3362D51F1F36}" srcOrd="19" destOrd="0" presId="urn:microsoft.com/office/officeart/2005/8/layout/radial6"/>
    <dgm:cxn modelId="{9821ECAA-BC1D-42A8-83EC-965EC9F618F4}" type="presParOf" srcId="{C2726366-4391-4DA5-A8CC-4D1738C67661}" destId="{B9863B8D-1D87-4C4E-97A0-D7289EE1EC35}" srcOrd="20" destOrd="0" presId="urn:microsoft.com/office/officeart/2005/8/layout/radial6"/>
    <dgm:cxn modelId="{9FD9958C-56C6-477C-99EC-436D0DDC4971}" type="presParOf" srcId="{C2726366-4391-4DA5-A8CC-4D1738C67661}" destId="{D6F60F11-565D-4F60-999E-965F8542EC1E}" srcOrd="21" destOrd="0" presId="urn:microsoft.com/office/officeart/2005/8/layout/radial6"/>
    <dgm:cxn modelId="{AAECF523-5187-4726-8A2D-3CA37260B707}" type="presParOf" srcId="{C2726366-4391-4DA5-A8CC-4D1738C67661}" destId="{B576D244-7387-42A9-BD35-315882BCCF9B}" srcOrd="22" destOrd="0" presId="urn:microsoft.com/office/officeart/2005/8/layout/radial6"/>
    <dgm:cxn modelId="{16A1B0B9-F506-43AD-9D58-C1EE358A0B3E}" type="presParOf" srcId="{C2726366-4391-4DA5-A8CC-4D1738C67661}" destId="{E31C5545-C08E-44C6-9C4E-FEDFDF31E5E6}" srcOrd="23" destOrd="0" presId="urn:microsoft.com/office/officeart/2005/8/layout/radial6"/>
    <dgm:cxn modelId="{00505196-14AF-48A1-8497-4C7D4E42B16B}" type="presParOf" srcId="{C2726366-4391-4DA5-A8CC-4D1738C67661}" destId="{BC63A327-AAA4-46B7-817F-0E0E6C09620F}" srcOrd="24" destOrd="0" presId="urn:microsoft.com/office/officeart/2005/8/layout/radial6"/>
    <dgm:cxn modelId="{D5170D82-4F6C-4794-9911-610760860719}" type="presParOf" srcId="{C2726366-4391-4DA5-A8CC-4D1738C67661}" destId="{AA45E8AA-BF29-4EB5-B8C8-8FB3095413A7}" srcOrd="25" destOrd="0" presId="urn:microsoft.com/office/officeart/2005/8/layout/radial6"/>
    <dgm:cxn modelId="{994EBC45-58AF-4859-8445-08EFD306C350}" type="presParOf" srcId="{C2726366-4391-4DA5-A8CC-4D1738C67661}" destId="{EA653255-3BA7-40B3-BB41-9567672E2A15}" srcOrd="26" destOrd="0" presId="urn:microsoft.com/office/officeart/2005/8/layout/radial6"/>
    <dgm:cxn modelId="{7F24B90F-AF1E-4708-9CC6-777FD5EC8265}" type="presParOf" srcId="{C2726366-4391-4DA5-A8CC-4D1738C67661}" destId="{BEC3C1AE-ECD0-47F8-A2D4-65FA8C094BEF}" srcOrd="27" destOrd="0" presId="urn:microsoft.com/office/officeart/2005/8/layout/radial6"/>
    <dgm:cxn modelId="{7112269F-7276-42A2-B37B-D1D4BFB0A084}" type="presParOf" srcId="{C2726366-4391-4DA5-A8CC-4D1738C67661}" destId="{B572FE68-A089-4B60-9738-A086B41B054B}" srcOrd="28" destOrd="0" presId="urn:microsoft.com/office/officeart/2005/8/layout/radial6"/>
    <dgm:cxn modelId="{5614ABE9-A499-4338-AC17-1C5AD2CFB4B4}" type="presParOf" srcId="{C2726366-4391-4DA5-A8CC-4D1738C67661}" destId="{40F6AD37-43AF-41A1-8441-CB25CB591439}" srcOrd="29" destOrd="0" presId="urn:microsoft.com/office/officeart/2005/8/layout/radial6"/>
    <dgm:cxn modelId="{A6C1CA29-4A85-45BD-A1A8-A5394ED040F0}" type="presParOf" srcId="{C2726366-4391-4DA5-A8CC-4D1738C67661}" destId="{FD3B1AED-2735-4C28-9050-9BBCD3AD43DC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1AED-2735-4C28-9050-9BBCD3AD43DC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14040000"/>
            <a:gd name="adj2" fmla="val 1620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3C1AE-ECD0-47F8-A2D4-65FA8C094BEF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11880000"/>
            <a:gd name="adj2" fmla="val 1404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3A327-AAA4-46B7-817F-0E0E6C09620F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9720000"/>
            <a:gd name="adj2" fmla="val 1188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60F11-565D-4F60-999E-965F8542EC1E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7560000"/>
            <a:gd name="adj2" fmla="val 972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6191-BA9B-4BE4-97FA-FE0BE2C32713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5400000"/>
            <a:gd name="adj2" fmla="val 756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CE075-19FE-4B8F-8891-6BDDF31398E6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3240000"/>
            <a:gd name="adj2" fmla="val 540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3D06-9E31-4A4C-891F-D266B32C5665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1080000"/>
            <a:gd name="adj2" fmla="val 324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A0A45-B0BC-4D45-9BF2-0B6B3153EC75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20520000"/>
            <a:gd name="adj2" fmla="val 108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0D07A-2B8F-4838-B5E4-129CB727F6C2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18360000"/>
            <a:gd name="adj2" fmla="val 2052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03716-109F-4F29-B6C4-A5E42C18AD4C}">
      <dsp:nvSpPr>
        <dsp:cNvPr id="0" name=""/>
        <dsp:cNvSpPr/>
      </dsp:nvSpPr>
      <dsp:spPr>
        <a:xfrm>
          <a:off x="1894987" y="439860"/>
          <a:ext cx="4940787" cy="4940787"/>
        </a:xfrm>
        <a:prstGeom prst="blockArc">
          <a:avLst>
            <a:gd name="adj1" fmla="val 16200000"/>
            <a:gd name="adj2" fmla="val 18360000"/>
            <a:gd name="adj3" fmla="val 275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825C2-E829-4A08-82D4-CD5CC978807C}">
      <dsp:nvSpPr>
        <dsp:cNvPr id="0" name=""/>
        <dsp:cNvSpPr/>
      </dsp:nvSpPr>
      <dsp:spPr>
        <a:xfrm>
          <a:off x="3689684" y="2234557"/>
          <a:ext cx="1351392" cy="1351392"/>
        </a:xfrm>
        <a:prstGeom prst="ellipse">
          <a:avLst/>
        </a:prstGeom>
        <a:gradFill flip="none" rotWithShape="1">
          <a:gsLst>
            <a:gs pos="0">
              <a:schemeClr val="bg2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Enrollment Management</a:t>
          </a:r>
          <a:endParaRPr lang="en-US" sz="1200" kern="1200" dirty="0"/>
        </a:p>
      </dsp:txBody>
      <dsp:txXfrm>
        <a:off x="3887591" y="2432464"/>
        <a:ext cx="955578" cy="955578"/>
      </dsp:txXfrm>
    </dsp:sp>
    <dsp:sp modelId="{5C0F9EA7-FFED-4C83-9B75-63B4913574A4}">
      <dsp:nvSpPr>
        <dsp:cNvPr id="0" name=""/>
        <dsp:cNvSpPr/>
      </dsp:nvSpPr>
      <dsp:spPr>
        <a:xfrm>
          <a:off x="3892393" y="928"/>
          <a:ext cx="945974" cy="945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Faculty</a:t>
          </a:r>
          <a:endParaRPr lang="en-US" sz="800" b="1" kern="1200" dirty="0"/>
        </a:p>
      </dsp:txBody>
      <dsp:txXfrm>
        <a:off x="4030928" y="139463"/>
        <a:ext cx="668904" cy="668904"/>
      </dsp:txXfrm>
    </dsp:sp>
    <dsp:sp modelId="{6ACA1276-81FC-4553-96EF-D644520393DE}">
      <dsp:nvSpPr>
        <dsp:cNvPr id="0" name=""/>
        <dsp:cNvSpPr/>
      </dsp:nvSpPr>
      <dsp:spPr>
        <a:xfrm>
          <a:off x="5324437" y="466227"/>
          <a:ext cx="945974" cy="94597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Admissions and Marketing</a:t>
          </a:r>
          <a:endParaRPr lang="en-US" sz="800" b="1" kern="1200" dirty="0"/>
        </a:p>
      </dsp:txBody>
      <dsp:txXfrm>
        <a:off x="5462972" y="604762"/>
        <a:ext cx="668904" cy="668904"/>
      </dsp:txXfrm>
    </dsp:sp>
    <dsp:sp modelId="{B3BE66D7-C4A3-41D1-8A07-E68565F2EB69}">
      <dsp:nvSpPr>
        <dsp:cNvPr id="0" name=""/>
        <dsp:cNvSpPr/>
      </dsp:nvSpPr>
      <dsp:spPr>
        <a:xfrm>
          <a:off x="6209489" y="1684396"/>
          <a:ext cx="945974" cy="945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Advising</a:t>
          </a:r>
          <a:endParaRPr lang="en-US" sz="800" b="1" kern="1200" dirty="0"/>
        </a:p>
      </dsp:txBody>
      <dsp:txXfrm>
        <a:off x="6348024" y="1822931"/>
        <a:ext cx="668904" cy="668904"/>
      </dsp:txXfrm>
    </dsp:sp>
    <dsp:sp modelId="{49B9D5F3-80B9-4B9E-89DE-3CF29498874A}">
      <dsp:nvSpPr>
        <dsp:cNvPr id="0" name=""/>
        <dsp:cNvSpPr/>
      </dsp:nvSpPr>
      <dsp:spPr>
        <a:xfrm>
          <a:off x="6209489" y="3190136"/>
          <a:ext cx="945974" cy="94597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Financial Aid/Bursar</a:t>
          </a:r>
          <a:endParaRPr lang="en-US" sz="800" b="1" kern="1200" dirty="0"/>
        </a:p>
      </dsp:txBody>
      <dsp:txXfrm>
        <a:off x="6348024" y="3328671"/>
        <a:ext cx="668904" cy="668904"/>
      </dsp:txXfrm>
    </dsp:sp>
    <dsp:sp modelId="{4685A632-AB1E-45BE-8627-099BFC75698F}">
      <dsp:nvSpPr>
        <dsp:cNvPr id="0" name=""/>
        <dsp:cNvSpPr/>
      </dsp:nvSpPr>
      <dsp:spPr>
        <a:xfrm>
          <a:off x="5324437" y="4408306"/>
          <a:ext cx="945974" cy="945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Residence and Student Life</a:t>
          </a:r>
          <a:endParaRPr lang="en-US" sz="800" b="1" kern="1200" dirty="0"/>
        </a:p>
      </dsp:txBody>
      <dsp:txXfrm>
        <a:off x="5462972" y="4546841"/>
        <a:ext cx="668904" cy="668904"/>
      </dsp:txXfrm>
    </dsp:sp>
    <dsp:sp modelId="{0916F8AE-F81D-42FB-8695-BA8B207DAB9B}">
      <dsp:nvSpPr>
        <dsp:cNvPr id="0" name=""/>
        <dsp:cNvSpPr/>
      </dsp:nvSpPr>
      <dsp:spPr>
        <a:xfrm>
          <a:off x="3892393" y="4873605"/>
          <a:ext cx="945974" cy="94597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Academic Support</a:t>
          </a:r>
          <a:endParaRPr lang="en-US" sz="800" b="1" kern="1200" dirty="0"/>
        </a:p>
      </dsp:txBody>
      <dsp:txXfrm>
        <a:off x="4030928" y="5012140"/>
        <a:ext cx="668904" cy="668904"/>
      </dsp:txXfrm>
    </dsp:sp>
    <dsp:sp modelId="{D16D6B79-E1A4-4AB4-A0B0-3362D51F1F36}">
      <dsp:nvSpPr>
        <dsp:cNvPr id="0" name=""/>
        <dsp:cNvSpPr/>
      </dsp:nvSpPr>
      <dsp:spPr>
        <a:xfrm>
          <a:off x="2460349" y="4408306"/>
          <a:ext cx="945974" cy="945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Career Services</a:t>
          </a:r>
          <a:endParaRPr lang="en-US" sz="800" kern="1200" dirty="0"/>
        </a:p>
      </dsp:txBody>
      <dsp:txXfrm>
        <a:off x="2598884" y="4546841"/>
        <a:ext cx="668904" cy="668904"/>
      </dsp:txXfrm>
    </dsp:sp>
    <dsp:sp modelId="{B576D244-7387-42A9-BD35-315882BCCF9B}">
      <dsp:nvSpPr>
        <dsp:cNvPr id="0" name=""/>
        <dsp:cNvSpPr/>
      </dsp:nvSpPr>
      <dsp:spPr>
        <a:xfrm>
          <a:off x="1575297" y="3190136"/>
          <a:ext cx="945974" cy="94597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Registrar</a:t>
          </a:r>
          <a:endParaRPr lang="en-US" sz="800" kern="1200" dirty="0"/>
        </a:p>
      </dsp:txBody>
      <dsp:txXfrm>
        <a:off x="1713832" y="3328671"/>
        <a:ext cx="668904" cy="668904"/>
      </dsp:txXfrm>
    </dsp:sp>
    <dsp:sp modelId="{AA45E8AA-BF29-4EB5-B8C8-8FB3095413A7}">
      <dsp:nvSpPr>
        <dsp:cNvPr id="0" name=""/>
        <dsp:cNvSpPr/>
      </dsp:nvSpPr>
      <dsp:spPr>
        <a:xfrm>
          <a:off x="1575297" y="1684396"/>
          <a:ext cx="945974" cy="945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Marketing</a:t>
          </a:r>
          <a:endParaRPr lang="en-US" sz="800" b="1" kern="1200" dirty="0"/>
        </a:p>
      </dsp:txBody>
      <dsp:txXfrm>
        <a:off x="1713832" y="1822931"/>
        <a:ext cx="668904" cy="668904"/>
      </dsp:txXfrm>
    </dsp:sp>
    <dsp:sp modelId="{B572FE68-A089-4B60-9738-A086B41B054B}">
      <dsp:nvSpPr>
        <dsp:cNvPr id="0" name=""/>
        <dsp:cNvSpPr/>
      </dsp:nvSpPr>
      <dsp:spPr>
        <a:xfrm>
          <a:off x="2460349" y="466227"/>
          <a:ext cx="945974" cy="94597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Auxiliary Services</a:t>
          </a:r>
          <a:endParaRPr lang="en-US" sz="800" b="1" kern="1200" dirty="0"/>
        </a:p>
      </dsp:txBody>
      <dsp:txXfrm>
        <a:off x="2598884" y="604762"/>
        <a:ext cx="668904" cy="66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0.26255</cdr:x>
      <cdr:y>0.03464</cdr:y>
    </cdr:from>
    <cdr:to>
      <cdr:x>0.33413</cdr:x>
      <cdr:y>0.08904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708" y="145561"/>
          <a:ext cx="58908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bg1">
                  <a:lumMod val="50000"/>
                </a:schemeClr>
              </a:solidFill>
            </a:rPr>
            <a:t>7,022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59C7B-24B4-AE4D-98F2-B7F34037632F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68CB6-DC7A-D24E-83FF-2A4E69D6B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5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82" y="3699905"/>
            <a:ext cx="7401206" cy="102001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382" y="2115205"/>
            <a:ext cx="7401206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70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122363"/>
            <a:ext cx="531495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602038"/>
            <a:ext cx="53149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4661368"/>
            <a:ext cx="5824538" cy="141670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3062288"/>
            <a:ext cx="5824538" cy="15001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6050" y="1825625"/>
            <a:ext cx="2743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825625"/>
            <a:ext cx="28003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365125"/>
            <a:ext cx="58308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1163"/>
            <a:ext cx="2743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2505075"/>
            <a:ext cx="2743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183" y="1690688"/>
            <a:ext cx="283016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183" y="2514600"/>
            <a:ext cx="28301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37" y="1122363"/>
            <a:ext cx="7966213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137" y="3602038"/>
            <a:ext cx="79662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76" y="4654645"/>
            <a:ext cx="7145712" cy="1490662"/>
          </a:xfrm>
        </p:spPr>
        <p:txBody>
          <a:bodyPr anchor="t"/>
          <a:lstStyle>
            <a:lvl1pPr algn="l" fontAlgn="t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876" y="3062288"/>
            <a:ext cx="7145712" cy="1500187"/>
          </a:xfrm>
        </p:spPr>
        <p:txBody>
          <a:bodyPr anchor="b"/>
          <a:lstStyle>
            <a:lvl1pPr marL="0" indent="0" algn="l" fontAlgn="b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137" y="2179075"/>
            <a:ext cx="3903593" cy="399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0" y="2179075"/>
            <a:ext cx="3824080" cy="399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86183"/>
            <a:ext cx="3903593" cy="7069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37" y="2971799"/>
            <a:ext cx="3903593" cy="329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71" y="2195710"/>
            <a:ext cx="3824080" cy="6974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271" y="2971798"/>
            <a:ext cx="3824079" cy="33069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6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0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1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136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6222"/>
            <a:ext cx="8229600" cy="420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67696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3142"/>
            <a:ext cx="78867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E4E4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E4E4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E4E4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E4E4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E4E4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363872"/>
            <a:ext cx="58293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9652"/>
            <a:ext cx="5829300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6050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6050" y="6347851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46852"/>
            <a:ext cx="7966213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137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478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Clayton State University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760"/>
            <a:ext cx="8229600" cy="4061002"/>
          </a:xfrm>
        </p:spPr>
        <p:txBody>
          <a:bodyPr/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Consecutive Fall Increase</a:t>
            </a:r>
          </a:p>
          <a:p>
            <a:pPr marL="457200" lvl="1" indent="0">
              <a:buNone/>
            </a:pPr>
            <a:r>
              <a:rPr lang="en-US" sz="1600" dirty="0"/>
              <a:t>+0.5% </a:t>
            </a:r>
            <a:r>
              <a:rPr lang="en-US" sz="1600" dirty="0" smtClean="0"/>
              <a:t>Headcount</a:t>
            </a:r>
          </a:p>
          <a:p>
            <a:pPr marL="457200" lvl="1" indent="0">
              <a:buNone/>
            </a:pPr>
            <a:r>
              <a:rPr lang="en-US" sz="1600" dirty="0"/>
              <a:t>+1</a:t>
            </a:r>
            <a:r>
              <a:rPr lang="en-US" sz="1600" dirty="0" smtClean="0"/>
              <a:t>% FTE	</a:t>
            </a:r>
          </a:p>
          <a:p>
            <a:pPr marL="457200" lvl="1" indent="0">
              <a:buNone/>
            </a:pPr>
            <a:r>
              <a:rPr lang="en-US" sz="1600" dirty="0"/>
              <a:t>+</a:t>
            </a:r>
            <a:r>
              <a:rPr lang="en-US" sz="1600" dirty="0" smtClean="0"/>
              <a:t>1.1% Credit Hours</a:t>
            </a:r>
          </a:p>
          <a:p>
            <a:r>
              <a:rPr lang="en-US" sz="2000" dirty="0" smtClean="0"/>
              <a:t>On </a:t>
            </a:r>
            <a:r>
              <a:rPr lang="en-US" sz="2000" dirty="0"/>
              <a:t>Pace to Increase Fiscal Year Enrollment</a:t>
            </a:r>
          </a:p>
          <a:p>
            <a:r>
              <a:rPr lang="en-US" sz="2000" dirty="0" smtClean="0"/>
              <a:t>Increase in Dual Enrollment (DE) </a:t>
            </a:r>
          </a:p>
          <a:p>
            <a:r>
              <a:rPr lang="en-US" sz="2000" dirty="0" smtClean="0"/>
              <a:t>Increase in New Freshmen Enrollment</a:t>
            </a:r>
          </a:p>
          <a:p>
            <a:r>
              <a:rPr lang="en-US" sz="2000" dirty="0" smtClean="0"/>
              <a:t>Increase in New Graduate Enrollment</a:t>
            </a:r>
          </a:p>
          <a:p>
            <a:r>
              <a:rPr lang="en-US" sz="2000" dirty="0" smtClean="0"/>
              <a:t>Increase in Re-registration and Retention Rates</a:t>
            </a:r>
          </a:p>
          <a:p>
            <a:endParaRPr lang="en-US" sz="2000" dirty="0" smtClean="0"/>
          </a:p>
          <a:p>
            <a:r>
              <a:rPr lang="en-US" sz="2000" b="1" dirty="0" smtClean="0"/>
              <a:t>Transfer Decrease – Significant Opportunity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90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67"/>
            <a:ext cx="8229600" cy="42011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Historical Comparison 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560542"/>
              </p:ext>
            </p:extLst>
          </p:nvPr>
        </p:nvGraphicFramePr>
        <p:xfrm>
          <a:off x="2022231" y="1736202"/>
          <a:ext cx="5099538" cy="397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3" imgW="3447999" imgH="2686089" progId="Excel.Sheet.12">
                  <p:embed/>
                </p:oleObj>
              </mc:Choice>
              <mc:Fallback>
                <p:oleObj name="Worksheet" r:id="rId3" imgW="3447999" imgH="2686089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2231" y="1736202"/>
                        <a:ext cx="5099538" cy="397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8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Freshmen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846798"/>
              </p:ext>
            </p:extLst>
          </p:nvPr>
        </p:nvGraphicFramePr>
        <p:xfrm>
          <a:off x="457200" y="1468314"/>
          <a:ext cx="8229600" cy="26125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524209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1181410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535014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654779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84774476"/>
                    </a:ext>
                  </a:extLst>
                </a:gridCol>
              </a:tblGrid>
              <a:tr h="43541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Freshmen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Bridge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Start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94333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509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509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92226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591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591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46345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526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564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7493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560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61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621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99421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536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89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627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5306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5528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Bridge One Year Retention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Fall 2016 – 76.3%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Fall 2017 – 75.4% </a:t>
            </a:r>
          </a:p>
        </p:txBody>
      </p:sp>
    </p:spTree>
    <p:extLst>
      <p:ext uri="{BB962C8B-B14F-4D97-AF65-F5344CB8AC3E}">
        <p14:creationId xmlns:p14="http://schemas.microsoft.com/office/powerpoint/2010/main" val="28045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345"/>
            <a:ext cx="8229600" cy="42011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Historical Comparison 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30162"/>
              </p:ext>
            </p:extLst>
          </p:nvPr>
        </p:nvGraphicFramePr>
        <p:xfrm>
          <a:off x="1966211" y="1780442"/>
          <a:ext cx="5211578" cy="405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3447999" imgH="2686089" progId="Excel.Sheet.12">
                  <p:embed/>
                </p:oleObj>
              </mc:Choice>
              <mc:Fallback>
                <p:oleObj name="Worksheet" r:id="rId3" imgW="3447999" imgH="2686089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6211" y="1780442"/>
                        <a:ext cx="5211578" cy="405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8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229"/>
            <a:ext cx="8229600" cy="42011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Historical Comparison </a:t>
            </a:r>
          </a:p>
          <a:p>
            <a:pPr marL="0" indent="0" algn="ctr">
              <a:buNone/>
            </a:pPr>
            <a:r>
              <a:rPr lang="en-US" b="1" dirty="0" smtClean="0"/>
              <a:t>Transfer Enrollment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6800" y="2338753"/>
          <a:ext cx="7010400" cy="242697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4932316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2874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085521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15157832"/>
                    </a:ext>
                  </a:extLst>
                </a:gridCol>
              </a:tblGrid>
              <a:tr h="102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82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Perimeter-114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Perimeter-85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State- 68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State- 99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07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State-37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Metro-39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Gordon-55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Gordon-39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92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Technical-34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State-38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Metro-53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Military-33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190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Metro-28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Gordon-38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Military-31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Metro-28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97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Military-27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Military-33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Kennesaw State-31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GA-28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3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Piedmont-27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Technical-29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Perimeter-28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Kennesaw State-24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567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Kennesaw State-24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Cresent-27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Piedmont-25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GA-21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96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Kennesaw State-23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Technical-23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Savannah State-21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402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Gwinnett-18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Gwinnett-22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Savannah State-23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Albany State-20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74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Cresent-18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Savannah State-21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GA-23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Technical-17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7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Cresent-17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Piedmont - 15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2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875637"/>
          </a:xfrm>
        </p:spPr>
        <p:txBody>
          <a:bodyPr/>
          <a:lstStyle/>
          <a:p>
            <a:r>
              <a:rPr lang="en-US" dirty="0" smtClean="0"/>
              <a:t>New Fall – USG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67205"/>
              </p:ext>
            </p:extLst>
          </p:nvPr>
        </p:nvGraphicFramePr>
        <p:xfrm>
          <a:off x="325315" y="888636"/>
          <a:ext cx="8598876" cy="50351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70639">
                  <a:extLst>
                    <a:ext uri="{9D8B030D-6E8A-4147-A177-3AD203B41FA5}">
                      <a16:colId xmlns:a16="http://schemas.microsoft.com/office/drawing/2014/main" val="3875503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3477443742"/>
                    </a:ext>
                  </a:extLst>
                </a:gridCol>
                <a:gridCol w="1978269">
                  <a:extLst>
                    <a:ext uri="{9D8B030D-6E8A-4147-A177-3AD203B41FA5}">
                      <a16:colId xmlns:a16="http://schemas.microsoft.com/office/drawing/2014/main" val="730844073"/>
                    </a:ext>
                  </a:extLst>
                </a:gridCol>
                <a:gridCol w="1969476">
                  <a:extLst>
                    <a:ext uri="{9D8B030D-6E8A-4147-A177-3AD203B41FA5}">
                      <a16:colId xmlns:a16="http://schemas.microsoft.com/office/drawing/2014/main" val="2541575390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Beginning Freshman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 Transfer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 Undergraduate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86326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Albany State University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38629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375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6496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16574"/>
                  </a:ext>
                </a:extLst>
              </a:tr>
              <a:tr h="277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Atlanta Metropolitan College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67924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297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34571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127588"/>
                  </a:ext>
                </a:extLst>
              </a:tr>
              <a:tr h="261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Columbus State University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20861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608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1568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3164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4946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Georgia Gwinnett </a:t>
                      </a:r>
                      <a:r>
                        <a:rPr lang="en-US" sz="1400" b="1" u="none" strike="noStrike" dirty="0">
                          <a:effectLst/>
                        </a:rPr>
                        <a:t>College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58131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50837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09284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Gordon State College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462303"/>
                  </a:ext>
                </a:extLst>
              </a:tr>
              <a:tr h="230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17985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08131"/>
                  </a:ext>
                </a:extLst>
              </a:tr>
              <a:tr h="253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Middle Georgia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30754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02081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63992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Clayton State University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7266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802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2978"/>
                  </a:ext>
                </a:extLst>
              </a:tr>
              <a:tr h="212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7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10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Fall 2018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99891"/>
              </p:ext>
            </p:extLst>
          </p:nvPr>
        </p:nvGraphicFramePr>
        <p:xfrm>
          <a:off x="1523999" y="3567940"/>
          <a:ext cx="6117981" cy="1767252"/>
        </p:xfrm>
        <a:graphic>
          <a:graphicData uri="http://schemas.openxmlformats.org/drawingml/2006/table">
            <a:tbl>
              <a:tblPr/>
              <a:tblGrid>
                <a:gridCol w="1667609">
                  <a:extLst>
                    <a:ext uri="{9D8B030D-6E8A-4147-A177-3AD203B41FA5}">
                      <a16:colId xmlns:a16="http://schemas.microsoft.com/office/drawing/2014/main" val="2749801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408455320"/>
                    </a:ext>
                  </a:extLst>
                </a:gridCol>
                <a:gridCol w="1767254">
                  <a:extLst>
                    <a:ext uri="{9D8B030D-6E8A-4147-A177-3AD203B41FA5}">
                      <a16:colId xmlns:a16="http://schemas.microsoft.com/office/drawing/2014/main" val="4131856896"/>
                    </a:ext>
                  </a:extLst>
                </a:gridCol>
                <a:gridCol w="1381857">
                  <a:extLst>
                    <a:ext uri="{9D8B030D-6E8A-4147-A177-3AD203B41FA5}">
                      <a16:colId xmlns:a16="http://schemas.microsoft.com/office/drawing/2014/main" val="2413664690"/>
                    </a:ext>
                  </a:extLst>
                </a:gridCol>
              </a:tblGrid>
              <a:tr h="4418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Application to Enrollment Yield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09494"/>
                  </a:ext>
                </a:extLst>
              </a:tr>
              <a:tr h="44181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Traditional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Adult New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Transfer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5784"/>
                  </a:ext>
                </a:extLst>
              </a:tr>
              <a:tr h="441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Fall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863313"/>
                  </a:ext>
                </a:extLst>
              </a:tr>
              <a:tr h="441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Fall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0415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91181"/>
              </p:ext>
            </p:extLst>
          </p:nvPr>
        </p:nvGraphicFramePr>
        <p:xfrm>
          <a:off x="1523999" y="1600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051368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762131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213274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6687744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Applications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1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Traditional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Adult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New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Transfer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9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Fall 2017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2,326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1,890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Fall 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2,218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1,657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9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606"/>
            <a:ext cx="8229600" cy="43599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Opportunities and Strategies </a:t>
            </a:r>
          </a:p>
          <a:p>
            <a:pPr marL="0" indent="0" algn="ctr">
              <a:buNone/>
            </a:pPr>
            <a:endParaRPr lang="en-US" sz="800" b="1" dirty="0"/>
          </a:p>
          <a:p>
            <a:r>
              <a:rPr lang="en-US" dirty="0" smtClean="0"/>
              <a:t>Expand Partnerships with Corporations and Organizations</a:t>
            </a:r>
          </a:p>
          <a:p>
            <a:r>
              <a:rPr lang="en-US" dirty="0" smtClean="0"/>
              <a:t>Achieve Atlanta Scholarship</a:t>
            </a:r>
          </a:p>
          <a:p>
            <a:r>
              <a:rPr lang="en-US" dirty="0" smtClean="0"/>
              <a:t>Create Technical College Feeders</a:t>
            </a:r>
          </a:p>
          <a:p>
            <a:r>
              <a:rPr lang="en-US" dirty="0" smtClean="0"/>
              <a:t>Increased Communication to Inquiries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undergraduate Enrollment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E1F82A-1B8C-6941-84FE-AFE4BD77D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76886"/>
              </p:ext>
            </p:extLst>
          </p:nvPr>
        </p:nvGraphicFramePr>
        <p:xfrm>
          <a:off x="457200" y="150560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388133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884363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919313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0264729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to Spring Undergraduate Re-Registration 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5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u="sng" dirty="0"/>
                        <a:t>90.4%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/>
                        <a:t>89.1%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u="sng" dirty="0"/>
                        <a:t>89.5%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030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2C23F0-88BB-E54F-A81E-87B67C6586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277470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884363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919313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026472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3563041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to Summer Undergraduate Re-Registration 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5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u="sng" dirty="0"/>
                        <a:t>39.1%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/>
                        <a:t>42.7%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030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9EA365-33CE-DF48-B2BE-D6D36007AE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409605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884363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919313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026472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3563041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and Summer to Fall Undergraduate Re-Registration 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5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u="sng" dirty="0"/>
                        <a:t>77.5%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/>
                        <a:t>78.8%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030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2648E3-25FC-AB4B-8759-6760094BCD04}"/>
              </a:ext>
            </a:extLst>
          </p:cNvPr>
          <p:cNvSpPr txBox="1"/>
          <p:nvPr/>
        </p:nvSpPr>
        <p:spPr>
          <a:xfrm>
            <a:off x="0" y="5417404"/>
            <a:ext cx="916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*Numbers in italics and underlined represents re-registration rates prior to clarification of 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the state gratuity clause</a:t>
            </a:r>
          </a:p>
        </p:txBody>
      </p:sp>
    </p:spTree>
    <p:extLst>
      <p:ext uri="{BB962C8B-B14F-4D97-AF65-F5344CB8AC3E}">
        <p14:creationId xmlns:p14="http://schemas.microsoft.com/office/powerpoint/2010/main" val="312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undergraduate Enrollment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0C5C97-D8FE-1F45-8508-49B4AFA7725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0638" y="1600200"/>
          <a:ext cx="8748585" cy="3787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510">
                  <a:extLst>
                    <a:ext uri="{9D8B030D-6E8A-4147-A177-3AD203B41FA5}">
                      <a16:colId xmlns:a16="http://schemas.microsoft.com/office/drawing/2014/main" val="4146691396"/>
                    </a:ext>
                  </a:extLst>
                </a:gridCol>
                <a:gridCol w="1313893">
                  <a:extLst>
                    <a:ext uri="{9D8B030D-6E8A-4147-A177-3AD203B41FA5}">
                      <a16:colId xmlns:a16="http://schemas.microsoft.com/office/drawing/2014/main" val="4221783631"/>
                    </a:ext>
                  </a:extLst>
                </a:gridCol>
                <a:gridCol w="1292770">
                  <a:extLst>
                    <a:ext uri="{9D8B030D-6E8A-4147-A177-3AD203B41FA5}">
                      <a16:colId xmlns:a16="http://schemas.microsoft.com/office/drawing/2014/main" val="104784167"/>
                    </a:ext>
                  </a:extLst>
                </a:gridCol>
                <a:gridCol w="1292770">
                  <a:extLst>
                    <a:ext uri="{9D8B030D-6E8A-4147-A177-3AD203B41FA5}">
                      <a16:colId xmlns:a16="http://schemas.microsoft.com/office/drawing/2014/main" val="738852440"/>
                    </a:ext>
                  </a:extLst>
                </a:gridCol>
                <a:gridCol w="1255591">
                  <a:extLst>
                    <a:ext uri="{9D8B030D-6E8A-4147-A177-3AD203B41FA5}">
                      <a16:colId xmlns:a16="http://schemas.microsoft.com/office/drawing/2014/main" val="2090180780"/>
                    </a:ext>
                  </a:extLst>
                </a:gridCol>
                <a:gridCol w="1266576">
                  <a:extLst>
                    <a:ext uri="{9D8B030D-6E8A-4147-A177-3AD203B41FA5}">
                      <a16:colId xmlns:a16="http://schemas.microsoft.com/office/drawing/2014/main" val="26848702"/>
                    </a:ext>
                  </a:extLst>
                </a:gridCol>
                <a:gridCol w="1283475">
                  <a:extLst>
                    <a:ext uri="{9D8B030D-6E8A-4147-A177-3AD203B41FA5}">
                      <a16:colId xmlns:a16="http://schemas.microsoft.com/office/drawing/2014/main" val="3327994052"/>
                    </a:ext>
                  </a:extLst>
                </a:gridCol>
              </a:tblGrid>
              <a:tr h="1262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% Retained or Graduated After Year 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% Retained or Graduated After Year 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% Retained or Graduated After Year 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% Retained or Graduated After Year 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% Retained or Graduated After Year 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% Retained or Graduated After Year 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76665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Fall 2017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70.8 %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44987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67.8%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highlight>
                            <a:srgbClr val="FFFF00"/>
                          </a:highlight>
                        </a:rPr>
                        <a:t>54.9%</a:t>
                      </a:r>
                      <a:endParaRPr lang="en-US" sz="15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933401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71.3%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54.0%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highlight>
                            <a:srgbClr val="FFFF00"/>
                          </a:highlight>
                        </a:rPr>
                        <a:t>44.8%</a:t>
                      </a:r>
                      <a:endParaRPr lang="en-US" sz="15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814878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70.0%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51.1%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41.7%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38.4%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735999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68.0%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50.0%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43.7%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38.9%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38.2%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190109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</a:rPr>
                        <a:t>72.3%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53.8%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44.4%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39.8%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35.5%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highlight>
                            <a:srgbClr val="FFFF00"/>
                          </a:highlight>
                        </a:rPr>
                        <a:t>37.7%</a:t>
                      </a:r>
                      <a:endParaRPr lang="en-US" sz="15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424296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67.8%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50.8%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42.9%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38.9%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37.7%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34.4%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537572"/>
                  </a:ext>
                </a:extLst>
              </a:tr>
              <a:tr h="31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Fall 2010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65.8%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52.9%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43.9%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</a:rPr>
                        <a:t>41.1%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</a:rPr>
                        <a:t>39.3%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37.6%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79169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41EEEB-7FC7-464B-B5E2-59AA2135AD38}"/>
              </a:ext>
            </a:extLst>
          </p:cNvPr>
          <p:cNvSpPr txBox="1"/>
          <p:nvPr/>
        </p:nvSpPr>
        <p:spPr>
          <a:xfrm>
            <a:off x="160638" y="5609968"/>
            <a:ext cx="845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*Draft rates includes IPEDS cohort students pursuing 4-year and 2-year degrees</a:t>
            </a:r>
          </a:p>
        </p:txBody>
      </p:sp>
    </p:spTree>
    <p:extLst>
      <p:ext uri="{BB962C8B-B14F-4D97-AF65-F5344CB8AC3E}">
        <p14:creationId xmlns:p14="http://schemas.microsoft.com/office/powerpoint/2010/main" val="11924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30"/>
            <a:ext cx="8229600" cy="4201110"/>
          </a:xfrm>
        </p:spPr>
        <p:txBody>
          <a:bodyPr/>
          <a:lstStyle/>
          <a:p>
            <a:r>
              <a:rPr lang="en-US" sz="1600" dirty="0" smtClean="0"/>
              <a:t>National Enrollment Trends</a:t>
            </a:r>
          </a:p>
          <a:p>
            <a:r>
              <a:rPr lang="en-US" sz="1600" dirty="0" smtClean="0"/>
              <a:t>Georgia Enrollment Trends</a:t>
            </a:r>
          </a:p>
          <a:p>
            <a:r>
              <a:rPr lang="en-US" sz="1600" dirty="0" smtClean="0"/>
              <a:t>Fall 2018</a:t>
            </a:r>
          </a:p>
          <a:p>
            <a:r>
              <a:rPr lang="en-US" sz="1600" dirty="0" smtClean="0"/>
              <a:t>New Fall 2018 Enrollment</a:t>
            </a:r>
          </a:p>
          <a:p>
            <a:pPr lvl="1"/>
            <a:r>
              <a:rPr lang="en-US" sz="1600" dirty="0" smtClean="0"/>
              <a:t>Historical Comparison</a:t>
            </a:r>
          </a:p>
          <a:p>
            <a:pPr lvl="1"/>
            <a:r>
              <a:rPr lang="en-US" sz="1600" dirty="0" smtClean="0"/>
              <a:t>USG Comparison</a:t>
            </a:r>
          </a:p>
          <a:p>
            <a:pPr lvl="1"/>
            <a:r>
              <a:rPr lang="en-US" sz="1600" dirty="0" smtClean="0"/>
              <a:t>Highlights</a:t>
            </a:r>
          </a:p>
          <a:p>
            <a:pPr lvl="1"/>
            <a:r>
              <a:rPr lang="en-US" sz="1600" dirty="0" smtClean="0"/>
              <a:t>Opportunities and Strategies</a:t>
            </a:r>
          </a:p>
          <a:p>
            <a:r>
              <a:rPr lang="en-US" sz="1600" dirty="0" smtClean="0"/>
              <a:t>Continuing Fall 2018 Enrollment</a:t>
            </a:r>
          </a:p>
          <a:p>
            <a:pPr lvl="1"/>
            <a:r>
              <a:rPr lang="en-US" sz="1600" dirty="0" smtClean="0"/>
              <a:t>Re-registration Rates</a:t>
            </a:r>
          </a:p>
          <a:p>
            <a:pPr lvl="1"/>
            <a:r>
              <a:rPr lang="en-US" sz="1600" dirty="0" smtClean="0"/>
              <a:t>Retention Rates</a:t>
            </a:r>
          </a:p>
          <a:p>
            <a:pPr lvl="1"/>
            <a:r>
              <a:rPr lang="en-US" sz="1600" dirty="0" smtClean="0"/>
              <a:t>Opportunities and Strategies</a:t>
            </a:r>
          </a:p>
          <a:p>
            <a:r>
              <a:rPr lang="en-US" sz="1600" dirty="0" smtClean="0"/>
              <a:t>Other </a:t>
            </a:r>
          </a:p>
          <a:p>
            <a:r>
              <a:rPr lang="en-US" sz="1600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undergraduate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7" y="1337237"/>
            <a:ext cx="8810367" cy="4692859"/>
          </a:xfrm>
        </p:spPr>
        <p:txBody>
          <a:bodyPr/>
          <a:lstStyle/>
          <a:p>
            <a:r>
              <a:rPr lang="en-US" dirty="0"/>
              <a:t>Strategies Implemented Over the Past Year</a:t>
            </a:r>
          </a:p>
          <a:p>
            <a:pPr lvl="1"/>
            <a:r>
              <a:rPr lang="en-US" dirty="0"/>
              <a:t>Expansion of the Early Alert initiative</a:t>
            </a:r>
          </a:p>
          <a:p>
            <a:pPr lvl="1"/>
            <a:r>
              <a:rPr lang="en-US" dirty="0" smtClean="0"/>
              <a:t>Laker </a:t>
            </a:r>
            <a:r>
              <a:rPr lang="en-US" dirty="0"/>
              <a:t>Hall Academic </a:t>
            </a:r>
            <a:r>
              <a:rPr lang="en-US" dirty="0" smtClean="0"/>
              <a:t>Student Success </a:t>
            </a:r>
            <a:r>
              <a:rPr lang="en-US" dirty="0"/>
              <a:t>Center</a:t>
            </a:r>
          </a:p>
          <a:p>
            <a:pPr lvl="1"/>
            <a:r>
              <a:rPr lang="en-US" dirty="0"/>
              <a:t>Launch of the Momentum Year Initiative</a:t>
            </a:r>
          </a:p>
          <a:p>
            <a:pPr lvl="1"/>
            <a:r>
              <a:rPr lang="en-US" dirty="0"/>
              <a:t>Implementation of Math </a:t>
            </a:r>
            <a:r>
              <a:rPr lang="en-US" dirty="0" smtClean="0"/>
              <a:t>pathways</a:t>
            </a:r>
          </a:p>
          <a:p>
            <a:pPr lvl="1"/>
            <a:r>
              <a:rPr lang="en-US" dirty="0" smtClean="0"/>
              <a:t>Clayton Success Initiative</a:t>
            </a:r>
            <a:endParaRPr lang="en-US" dirty="0"/>
          </a:p>
          <a:p>
            <a:r>
              <a:rPr lang="en-US" dirty="0"/>
              <a:t>Opportunities for the Upcoming Year</a:t>
            </a:r>
          </a:p>
          <a:p>
            <a:pPr lvl="1"/>
            <a:r>
              <a:rPr lang="en-US" dirty="0"/>
              <a:t>Unpacking the Sophomore Year “Slump”</a:t>
            </a:r>
          </a:p>
          <a:p>
            <a:pPr lvl="1"/>
            <a:r>
              <a:rPr lang="en-US" dirty="0"/>
              <a:t>Further implementation of the Momentum Year Initiative</a:t>
            </a:r>
          </a:p>
          <a:p>
            <a:pPr lvl="1"/>
            <a:r>
              <a:rPr lang="en-US" dirty="0"/>
              <a:t>Reimagining the African American Male Initiative (AAMI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Quick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906"/>
            <a:ext cx="8229600" cy="4201110"/>
          </a:xfrm>
        </p:spPr>
        <p:txBody>
          <a:bodyPr/>
          <a:lstStyle/>
          <a:p>
            <a:r>
              <a:rPr lang="en-US" dirty="0" smtClean="0"/>
              <a:t>Seeking to expand supplemental instruction by 300% to include critical courses</a:t>
            </a:r>
          </a:p>
          <a:p>
            <a:r>
              <a:rPr lang="en-US" dirty="0" smtClean="0"/>
              <a:t>Created SEOG award strategy for incoming housing freshmen</a:t>
            </a:r>
          </a:p>
          <a:p>
            <a:r>
              <a:rPr lang="en-US" dirty="0" smtClean="0"/>
              <a:t>Created targeted GAP funding opportunity for students with balances between $100-$500</a:t>
            </a:r>
          </a:p>
          <a:p>
            <a:r>
              <a:rPr lang="en-US" dirty="0" smtClean="0"/>
              <a:t>Improved Financial Aid verification process with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863"/>
            <a:ext cx="8229600" cy="136800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874098"/>
              </p:ext>
            </p:extLst>
          </p:nvPr>
        </p:nvGraphicFramePr>
        <p:xfrm>
          <a:off x="211015" y="184638"/>
          <a:ext cx="8730762" cy="582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1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62" y="114911"/>
            <a:ext cx="6398973" cy="6022119"/>
          </a:xfrm>
        </p:spPr>
      </p:pic>
    </p:spTree>
    <p:extLst>
      <p:ext uri="{BB962C8B-B14F-4D97-AF65-F5344CB8AC3E}">
        <p14:creationId xmlns:p14="http://schemas.microsoft.com/office/powerpoint/2010/main" val="1021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94" y="70949"/>
            <a:ext cx="6514391" cy="6130740"/>
          </a:xfrm>
        </p:spPr>
      </p:pic>
    </p:spTree>
    <p:extLst>
      <p:ext uri="{BB962C8B-B14F-4D97-AF65-F5344CB8AC3E}">
        <p14:creationId xmlns:p14="http://schemas.microsoft.com/office/powerpoint/2010/main" val="18129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71" t="13942" r="44980" b="10845"/>
          <a:stretch/>
        </p:blipFill>
        <p:spPr>
          <a:xfrm>
            <a:off x="1433144" y="848554"/>
            <a:ext cx="6200765" cy="4879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838" y="20222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53E87"/>
                </a:solidFill>
                <a:latin typeface="+mj-lt"/>
              </a:rPr>
              <a:t>Forecasted Growth in Students Who Will Attend a Regional Four-Year Institution, 2012 to 2019</a:t>
            </a:r>
            <a:endParaRPr lang="en-US" b="1" dirty="0">
              <a:solidFill>
                <a:srgbClr val="053E87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290" y="5783180"/>
            <a:ext cx="7895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Grawe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, N. D. (2018).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Demographics and the Demand for Higher Education.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Baltimore, MD:  Johns Hopkins University Press.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/>
              <a:t>Forecasted change in number of</a:t>
            </a:r>
            <a:r>
              <a:rPr lang="en-US" sz="1800" dirty="0"/>
              <a:t> </a:t>
            </a:r>
            <a:r>
              <a:rPr lang="en-US" sz="1800" b="1" dirty="0"/>
              <a:t>students who will attend a regional four-year institution from 2012 to 2029, by Census division and areas of largest increase and decrease </a:t>
            </a: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13098"/>
              </p:ext>
            </p:extLst>
          </p:nvPr>
        </p:nvGraphicFramePr>
        <p:xfrm>
          <a:off x="457200" y="1879417"/>
          <a:ext cx="822801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8227575" imgH="3667421" progId="Word.Document.12">
                  <p:embed/>
                </p:oleObj>
              </mc:Choice>
              <mc:Fallback>
                <p:oleObj name="Document" r:id="rId3" imgW="8227575" imgH="3667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79417"/>
                        <a:ext cx="822801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5825759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Grawe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, N. D. (2018).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Demographics and the Demand for Higher Education.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Baltimore, MD:  Johns Hopkins University Press.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Peer Fall </a:t>
            </a:r>
            <a:br>
              <a:rPr lang="en-US" dirty="0" smtClean="0"/>
            </a:br>
            <a:r>
              <a:rPr lang="en-US" dirty="0" smtClean="0"/>
              <a:t>Enrollment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273"/>
            <a:ext cx="8229600" cy="42011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5620610"/>
              </p:ext>
            </p:extLst>
          </p:nvPr>
        </p:nvGraphicFramePr>
        <p:xfrm>
          <a:off x="457200" y="13970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8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2018 Enrollment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75959"/>
              </p:ext>
            </p:extLst>
          </p:nvPr>
        </p:nvGraphicFramePr>
        <p:xfrm>
          <a:off x="457200" y="1498600"/>
          <a:ext cx="8229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121516" y="1644161"/>
            <a:ext cx="589085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6,996</a:t>
            </a:r>
          </a:p>
          <a:p>
            <a:endParaRPr lang="en-US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7627320" y="1644161"/>
            <a:ext cx="589085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7,038</a:t>
            </a:r>
          </a:p>
          <a:p>
            <a:endParaRPr lang="en-US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6374418" y="1644161"/>
            <a:ext cx="589085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7,003</a:t>
            </a:r>
          </a:p>
          <a:p>
            <a:endParaRPr lang="en-US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3868614" y="1644161"/>
            <a:ext cx="589085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7,012</a:t>
            </a:r>
          </a:p>
          <a:p>
            <a:endParaRPr lang="en-US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1389183" y="1644161"/>
            <a:ext cx="589085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7,261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17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GreyGrid_ppt</Template>
  <TotalTime>7482</TotalTime>
  <Words>805</Words>
  <Application>Microsoft Office PowerPoint</Application>
  <PresentationFormat>On-screen Show (4:3)</PresentationFormat>
  <Paragraphs>349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1-CSU-master</vt:lpstr>
      <vt:lpstr>2-CSU-master</vt:lpstr>
      <vt:lpstr>3-CSU-master</vt:lpstr>
      <vt:lpstr>4-CSU-master</vt:lpstr>
      <vt:lpstr>Document</vt:lpstr>
      <vt:lpstr>Worksheet</vt:lpstr>
      <vt:lpstr>Clayton State University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Forecasted change in number of students who will attend a regional four-year institution from 2012 to 2029, by Census division and areas of largest increase and decrease </vt:lpstr>
      <vt:lpstr>USG Peer Fall  Enrollment Trends</vt:lpstr>
      <vt:lpstr>Fall 2018 Enrollment</vt:lpstr>
      <vt:lpstr>Fall 2018</vt:lpstr>
      <vt:lpstr>New Fall 2018</vt:lpstr>
      <vt:lpstr>New Freshmen</vt:lpstr>
      <vt:lpstr>New Fall 2018</vt:lpstr>
      <vt:lpstr>New Fall 2018</vt:lpstr>
      <vt:lpstr>New Fall – USG Comparison</vt:lpstr>
      <vt:lpstr>New Fall 2018</vt:lpstr>
      <vt:lpstr>New Fall 2018</vt:lpstr>
      <vt:lpstr>Continuing undergraduate Enrollment</vt:lpstr>
      <vt:lpstr>Continuing undergraduate Enrollment</vt:lpstr>
      <vt:lpstr>Continuing undergraduate Enrollment</vt:lpstr>
      <vt:lpstr>Other Quick Updates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Weathersby</dc:creator>
  <cp:lastModifiedBy>Stephen Schultheis</cp:lastModifiedBy>
  <cp:revision>75</cp:revision>
  <cp:lastPrinted>2018-08-15T12:31:57Z</cp:lastPrinted>
  <dcterms:created xsi:type="dcterms:W3CDTF">2017-04-26T18:58:39Z</dcterms:created>
  <dcterms:modified xsi:type="dcterms:W3CDTF">2019-02-06T13:50:20Z</dcterms:modified>
</cp:coreProperties>
</file>